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4"/>
  </p:notesMasterIdLst>
  <p:sldIdLst>
    <p:sldId id="357" r:id="rId2"/>
    <p:sldId id="298" r:id="rId3"/>
    <p:sldId id="299" r:id="rId4"/>
    <p:sldId id="356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61" r:id="rId16"/>
    <p:sldId id="362" r:id="rId17"/>
    <p:sldId id="310" r:id="rId18"/>
    <p:sldId id="363" r:id="rId19"/>
    <p:sldId id="313" r:id="rId20"/>
    <p:sldId id="314" r:id="rId21"/>
    <p:sldId id="364" r:id="rId22"/>
    <p:sldId id="315" r:id="rId23"/>
    <p:sldId id="316" r:id="rId24"/>
    <p:sldId id="317" r:id="rId25"/>
    <p:sldId id="318" r:id="rId26"/>
    <p:sldId id="319" r:id="rId27"/>
    <p:sldId id="365" r:id="rId28"/>
    <p:sldId id="366" r:id="rId29"/>
    <p:sldId id="367" r:id="rId30"/>
    <p:sldId id="368" r:id="rId31"/>
    <p:sldId id="369" r:id="rId32"/>
    <p:sldId id="340" r:id="rId33"/>
    <p:sldId id="370" r:id="rId34"/>
    <p:sldId id="371" r:id="rId35"/>
    <p:sldId id="344" r:id="rId36"/>
    <p:sldId id="372" r:id="rId37"/>
    <p:sldId id="358" r:id="rId38"/>
    <p:sldId id="351" r:id="rId39"/>
    <p:sldId id="352" r:id="rId40"/>
    <p:sldId id="353" r:id="rId41"/>
    <p:sldId id="341" r:id="rId42"/>
    <p:sldId id="346" r:id="rId43"/>
    <p:sldId id="347" r:id="rId44"/>
    <p:sldId id="348" r:id="rId45"/>
    <p:sldId id="349" r:id="rId46"/>
    <p:sldId id="373" r:id="rId47"/>
    <p:sldId id="354" r:id="rId48"/>
    <p:sldId id="355" r:id="rId49"/>
    <p:sldId id="327" r:id="rId50"/>
    <p:sldId id="328" r:id="rId51"/>
    <p:sldId id="374" r:id="rId52"/>
    <p:sldId id="375" r:id="rId53"/>
    <p:sldId id="376" r:id="rId54"/>
    <p:sldId id="333" r:id="rId55"/>
    <p:sldId id="377" r:id="rId56"/>
    <p:sldId id="334" r:id="rId57"/>
    <p:sldId id="335" r:id="rId58"/>
    <p:sldId id="378" r:id="rId59"/>
    <p:sldId id="379" r:id="rId60"/>
    <p:sldId id="359" r:id="rId61"/>
    <p:sldId id="360" r:id="rId62"/>
    <p:sldId id="337" r:id="rId6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35" autoAdjust="0"/>
    <p:restoredTop sz="85118" autoAdjust="0"/>
  </p:normalViewPr>
  <p:slideViewPr>
    <p:cSldViewPr>
      <p:cViewPr varScale="1">
        <p:scale>
          <a:sx n="77" d="100"/>
          <a:sy n="77" d="100"/>
        </p:scale>
        <p:origin x="210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F8775-B81B-4B3D-8558-8E1BCF7E2BA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1F8F4-D25E-4CB1-B83C-FBD4B255B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1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1F8F4-D25E-4CB1-B83C-FBD4B255B2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7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1F8F4-D25E-4CB1-B83C-FBD4B255B2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03/06/1445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99392"/>
            <a:ext cx="13393488" cy="6957392"/>
          </a:xfrm>
        </p:spPr>
      </p:pic>
    </p:spTree>
    <p:extLst>
      <p:ext uri="{BB962C8B-B14F-4D97-AF65-F5344CB8AC3E}">
        <p14:creationId xmlns:p14="http://schemas.microsoft.com/office/powerpoint/2010/main" val="134114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Bethesda I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ar-SY" sz="28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EU-TIRADS 3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(&gt;20 mm):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repeat FNA. If still non-diagnostic, consider CNB. If still non-diagnostic, re-evaluate the nodule within 1 year or offer surgery 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EU-TIRADS 4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(&gt;15 mm) and 5 (&gt;10 mm):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repeat FNA. If still non-diagnostic, consider CNB or, molecular testing (if available and sufficient material). If still non-diagnostic, offer active surveillance or surgery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38484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Bethesda II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endParaRPr lang="ar-SY" sz="2800" dirty="0">
              <a:solidFill>
                <a:srgbClr val="000000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EU-TIRADS 3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(&gt;20 mm) and 4 (&gt;15 mm):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re-evaluate the nodule in 3–5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years</a:t>
            </a:r>
            <a:r>
              <a:rPr lang="en-US" sz="800" dirty="0" err="1">
                <a:solidFill>
                  <a:srgbClr val="000000"/>
                </a:solidFill>
                <a:latin typeface="Open Sans"/>
              </a:rPr>
              <a:t>d</a:t>
            </a:r>
            <a:r>
              <a:rPr lang="en-US" sz="8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pt-BR" sz="2800" dirty="0">
                <a:solidFill>
                  <a:srgbClr val="000000"/>
                </a:solidFill>
                <a:latin typeface="Open Sans"/>
              </a:rPr>
              <a:t>- EU-TIRADS 5 </a:t>
            </a:r>
            <a:r>
              <a:rPr lang="pt-BR" sz="2800" dirty="0">
                <a:solidFill>
                  <a:srgbClr val="FF0000"/>
                </a:solidFill>
                <a:latin typeface="Open Sans"/>
              </a:rPr>
              <a:t>(&gt;10 mm): </a:t>
            </a:r>
            <a:r>
              <a:rPr lang="pt-BR" sz="2800" dirty="0">
                <a:solidFill>
                  <a:srgbClr val="000000"/>
                </a:solidFill>
                <a:latin typeface="Open Sans"/>
              </a:rPr>
              <a:t>repeat FNA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44258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Bethesda III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endParaRPr lang="ar-SY" sz="2800" dirty="0">
              <a:solidFill>
                <a:srgbClr val="000000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Repeat FNA regardless of EU-TIRADS class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EU-TIRADS 3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(&gt;10 mm),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with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repeat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Bethesda III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: re-evaluate the nodule within 1 year, consider molecular testing if available or offer surgery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EU-TIRADS 4 and 5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(&gt;10 mm),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with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repeat Bethesda III: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offer surgery or active surveillance; molecular testing if available 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20262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76672"/>
            <a:ext cx="8856984" cy="6120680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Bethesda IV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endParaRPr lang="ar-SY" sz="2800" dirty="0">
              <a:solidFill>
                <a:srgbClr val="000000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All nodules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regardless of EU-TIRADS class: offer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surgery</a:t>
            </a:r>
            <a:r>
              <a:rPr lang="en-US" sz="800" dirty="0" err="1">
                <a:solidFill>
                  <a:srgbClr val="000000"/>
                </a:solidFill>
                <a:latin typeface="Open Sans"/>
              </a:rPr>
              <a:t>g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; molecular testing if available </a:t>
            </a:r>
          </a:p>
          <a:p>
            <a:pPr marL="0" indent="0">
              <a:buNone/>
            </a:pP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13031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8"/>
            <a:ext cx="9144000" cy="6583362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Bethesda V and VI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endParaRPr lang="ar-SY" sz="2800" dirty="0">
              <a:solidFill>
                <a:srgbClr val="000000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All nodules, regardless of EU-TIRADS class: recommend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surgery</a:t>
            </a:r>
            <a:r>
              <a:rPr lang="en-US" sz="800" dirty="0" err="1">
                <a:solidFill>
                  <a:srgbClr val="000000"/>
                </a:solidFill>
                <a:latin typeface="Open Sans"/>
              </a:rPr>
              <a:t>h</a:t>
            </a:r>
            <a:r>
              <a:rPr lang="en-US" sz="800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Active surveillance and MIT may be considered in patients with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5-10 mm nodules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in the </a:t>
            </a:r>
            <a:r>
              <a:rPr lang="en-US" sz="2800" dirty="0">
                <a:solidFill>
                  <a:srgbClr val="FF0000"/>
                </a:solidFill>
                <a:latin typeface="Open Sans"/>
              </a:rPr>
              <a:t>absence of suspicious lymph nodes or risk of extra-thyroidal </a:t>
            </a:r>
            <a:r>
              <a:rPr lang="en-US" sz="2800" dirty="0" err="1">
                <a:solidFill>
                  <a:srgbClr val="FF0000"/>
                </a:solidFill>
                <a:latin typeface="Open Sans"/>
              </a:rPr>
              <a:t>extension</a:t>
            </a:r>
            <a:r>
              <a:rPr lang="en-US" sz="800" dirty="0" err="1">
                <a:solidFill>
                  <a:srgbClr val="FF0000"/>
                </a:solidFill>
                <a:latin typeface="Open Sans"/>
              </a:rPr>
              <a:t>i</a:t>
            </a:r>
            <a:r>
              <a:rPr lang="en-US" sz="800" dirty="0">
                <a:solidFill>
                  <a:srgbClr val="FF0000"/>
                </a:solidFill>
                <a:latin typeface="Open Sans"/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- Multidisciplinary workup is warranted in case of advanced cancer 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1321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6A7679-2860-D34A-E5C3-972F9B6D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05DE08-AFDA-1D42-9DF3-B7ABF34EF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809" y="1600200"/>
            <a:ext cx="582838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55F312-7C3B-2404-2E88-ADBF6035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frontiersin.org/files/Articles/1176731/fendo-14-1176731-HTML-r1/image_m/fendo-14-1176731-g002.jpg">
            <a:extLst>
              <a:ext uri="{FF2B5EF4-FFF2-40B4-BE49-F238E27FC236}">
                <a16:creationId xmlns:a16="http://schemas.microsoft.com/office/drawing/2014/main" id="{2B235B29-44BB-E811-2B36-698A6B9F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80" y="1600200"/>
            <a:ext cx="41828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80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alibri Light" panose="020F0302020204030204"/>
              </a:rPr>
              <a:t>THYRIOD CANCER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472608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1- PTC ( PAPILLARY THYRIOD CANCER)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2- FTC ( FOLLICULAR THYRIOD CANCER)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3- MTC ( MEDULLARY THYRIOD CANCER)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4- ACA ( ANAPLASTIC THYRIOD CARCINOMA)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50"/>
                </a:solidFill>
              </a:rPr>
              <a:t>5- OCA (ONCOCYTIC CARCINOMA OF THYRIOD)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50"/>
                </a:solidFill>
              </a:rPr>
              <a:t>6- PDTC (POORLY DIFFERENTIATED THYRIOD CANCER)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50"/>
                </a:solidFill>
              </a:rPr>
              <a:t>7- DHGTC ( DIFFERENTIATED HIGH –GRADE THYRIOD CANCER)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50"/>
                </a:solidFill>
              </a:rPr>
              <a:t>8- IEFV-PTC ( INVASIVE ENCAPSULATED FOLLICULAR VARIENT PAPILLARY THYRIOD CANCER)</a:t>
            </a:r>
            <a:endParaRPr lang="ar-SY" sz="2800" dirty="0">
              <a:solidFill>
                <a:srgbClr val="00B050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80564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2E2B0C-D0DE-4952-FF94-A20BB901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6C430-AD7B-6BA0-C1AD-C90C76112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13" y="1600200"/>
            <a:ext cx="664077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9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alibri Light" panose="020F0302020204030204"/>
              </a:rPr>
              <a:t>ASCO 2023: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</a:t>
            </a:r>
            <a:r>
              <a:rPr lang="en-US" sz="2800" dirty="0">
                <a:solidFill>
                  <a:srgbClr val="00B050"/>
                </a:solidFill>
              </a:rPr>
              <a:t>1- FOLLICULAR CELLS: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</a:t>
            </a:r>
            <a:r>
              <a:rPr lang="en-US" sz="2800" dirty="0">
                <a:solidFill>
                  <a:srgbClr val="FF0000"/>
                </a:solidFill>
              </a:rPr>
              <a:t>1- DIFFERENTIATED (90%):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0070C0"/>
                </a:solidFill>
              </a:rPr>
              <a:t>                  - PAPILLARY (80-85%):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BRAF V600E (70%) – RET FUSION (7-10%)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 NTRK FUSION(10-20%)- ALKFUSION (2%)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</a:t>
            </a:r>
            <a:r>
              <a:rPr lang="en-US" sz="2800" dirty="0">
                <a:solidFill>
                  <a:srgbClr val="0070C0"/>
                </a:solidFill>
              </a:rPr>
              <a:t>- FOLLICULAR (10-15%):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   RAS MUTATIONS (30-45%)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</a:t>
            </a:r>
            <a:r>
              <a:rPr lang="en-US" sz="2800" dirty="0">
                <a:solidFill>
                  <a:srgbClr val="0070C0"/>
                </a:solidFill>
              </a:rPr>
              <a:t>- HURTHLE CELL (3-5%)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RET&lt;10%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</a:t>
            </a:r>
            <a:r>
              <a:rPr lang="en-US" sz="2800" dirty="0">
                <a:solidFill>
                  <a:srgbClr val="FF0000"/>
                </a:solidFill>
              </a:rPr>
              <a:t>2- ANAPLASTIC (1-2%):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BRAF V600E 60% - RET&lt;10 %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9252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5256584"/>
          </a:xfrm>
        </p:spPr>
        <p:txBody>
          <a:bodyPr/>
          <a:lstStyle/>
          <a:p>
            <a:endParaRPr lang="ar-S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اعداد: د رواد الخوري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ar-SY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oogle Shape;234;p30"/>
          <p:cNvGrpSpPr/>
          <p:nvPr/>
        </p:nvGrpSpPr>
        <p:grpSpPr>
          <a:xfrm>
            <a:off x="1907705" y="548680"/>
            <a:ext cx="6550494" cy="4896544"/>
            <a:chOff x="4063652" y="656304"/>
            <a:chExt cx="1016730" cy="1453254"/>
          </a:xfrm>
        </p:grpSpPr>
        <p:grpSp>
          <p:nvGrpSpPr>
            <p:cNvPr id="6" name="Google Shape;235;p30"/>
            <p:cNvGrpSpPr/>
            <p:nvPr/>
          </p:nvGrpSpPr>
          <p:grpSpPr>
            <a:xfrm>
              <a:off x="4063652" y="656304"/>
              <a:ext cx="872100" cy="1453254"/>
              <a:chOff x="2182000" y="1478700"/>
              <a:chExt cx="568625" cy="947550"/>
            </a:xfrm>
          </p:grpSpPr>
          <p:sp>
            <p:nvSpPr>
              <p:cNvPr id="8" name="Google Shape;236;p30"/>
              <p:cNvSpPr/>
              <p:nvPr/>
            </p:nvSpPr>
            <p:spPr>
              <a:xfrm>
                <a:off x="2337375" y="1478700"/>
                <a:ext cx="37082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4833" h="7467" extrusionOk="0">
                    <a:moveTo>
                      <a:pt x="11834" y="2148"/>
                    </a:moveTo>
                    <a:lnTo>
                      <a:pt x="14832" y="7307"/>
                    </a:lnTo>
                    <a:cubicBezTo>
                      <a:pt x="14333" y="6520"/>
                      <a:pt x="13505" y="5858"/>
                      <a:pt x="12240" y="5383"/>
                    </a:cubicBezTo>
                    <a:cubicBezTo>
                      <a:pt x="11059" y="4943"/>
                      <a:pt x="9498" y="4672"/>
                      <a:pt x="7468" y="4628"/>
                    </a:cubicBezTo>
                    <a:cubicBezTo>
                      <a:pt x="5434" y="4674"/>
                      <a:pt x="3873" y="4948"/>
                      <a:pt x="2694" y="5386"/>
                    </a:cubicBezTo>
                    <a:cubicBezTo>
                      <a:pt x="1342" y="5887"/>
                      <a:pt x="491" y="6613"/>
                      <a:pt x="7" y="7467"/>
                    </a:cubicBezTo>
                    <a:lnTo>
                      <a:pt x="0" y="7465"/>
                    </a:lnTo>
                    <a:lnTo>
                      <a:pt x="3084" y="2179"/>
                    </a:lnTo>
                    <a:lnTo>
                      <a:pt x="3099" y="2151"/>
                    </a:lnTo>
                    <a:cubicBezTo>
                      <a:pt x="3973" y="556"/>
                      <a:pt x="5859" y="0"/>
                      <a:pt x="7420" y="0"/>
                    </a:cubicBezTo>
                    <a:lnTo>
                      <a:pt x="7513" y="0"/>
                    </a:lnTo>
                    <a:cubicBezTo>
                      <a:pt x="9071" y="0"/>
                      <a:pt x="10957" y="554"/>
                      <a:pt x="11833" y="2149"/>
                    </a:cubicBezTo>
                    <a:lnTo>
                      <a:pt x="11833" y="2148"/>
                    </a:lnTo>
                    <a:close/>
                  </a:path>
                </a:pathLst>
              </a:custGeom>
              <a:gradFill>
                <a:gsLst>
                  <a:gs pos="0">
                    <a:srgbClr val="B3F2D7"/>
                  </a:gs>
                  <a:gs pos="100000">
                    <a:srgbClr val="49D99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37;p30"/>
              <p:cNvSpPr/>
              <p:nvPr/>
            </p:nvSpPr>
            <p:spPr>
              <a:xfrm>
                <a:off x="2296425" y="1613300"/>
                <a:ext cx="227625" cy="343250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3730" extrusionOk="0">
                    <a:moveTo>
                      <a:pt x="7637" y="6119"/>
                    </a:moveTo>
                    <a:cubicBezTo>
                      <a:pt x="8115" y="6817"/>
                      <a:pt x="8605" y="7517"/>
                      <a:pt x="9105" y="8221"/>
                    </a:cubicBezTo>
                    <a:cubicBezTo>
                      <a:pt x="7807" y="10053"/>
                      <a:pt x="6459" y="11897"/>
                      <a:pt x="5160" y="13729"/>
                    </a:cubicBezTo>
                    <a:cubicBezTo>
                      <a:pt x="4706" y="12996"/>
                      <a:pt x="4313" y="12355"/>
                      <a:pt x="4015" y="11851"/>
                    </a:cubicBezTo>
                    <a:cubicBezTo>
                      <a:pt x="2539" y="9372"/>
                      <a:pt x="0" y="4973"/>
                      <a:pt x="1645" y="2081"/>
                    </a:cubicBezTo>
                    <a:cubicBezTo>
                      <a:pt x="2130" y="1227"/>
                      <a:pt x="2980" y="503"/>
                      <a:pt x="4332" y="0"/>
                    </a:cubicBezTo>
                    <a:cubicBezTo>
                      <a:pt x="4728" y="2298"/>
                      <a:pt x="6332" y="4218"/>
                      <a:pt x="7637" y="61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E7F4"/>
                  </a:gs>
                  <a:gs pos="100000">
                    <a:srgbClr val="FC80C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38;p30"/>
              <p:cNvSpPr/>
              <p:nvPr/>
            </p:nvSpPr>
            <p:spPr>
              <a:xfrm>
                <a:off x="2182000" y="1613250"/>
                <a:ext cx="568625" cy="813000"/>
              </a:xfrm>
              <a:custGeom>
                <a:avLst/>
                <a:gdLst/>
                <a:ahLst/>
                <a:cxnLst/>
                <a:rect l="l" t="t" r="r" b="b"/>
                <a:pathLst>
                  <a:path w="22745" h="32520" extrusionOk="0">
                    <a:moveTo>
                      <a:pt x="18769" y="11853"/>
                    </a:moveTo>
                    <a:cubicBezTo>
                      <a:pt x="18470" y="12357"/>
                      <a:pt x="18080" y="12996"/>
                      <a:pt x="17627" y="13726"/>
                    </a:cubicBezTo>
                    <a:cubicBezTo>
                      <a:pt x="16539" y="15489"/>
                      <a:pt x="15091" y="17780"/>
                      <a:pt x="13683" y="19989"/>
                    </a:cubicBezTo>
                    <a:cubicBezTo>
                      <a:pt x="12823" y="21337"/>
                      <a:pt x="7676" y="28809"/>
                      <a:pt x="5026" y="32519"/>
                    </a:cubicBezTo>
                    <a:lnTo>
                      <a:pt x="3683" y="27909"/>
                    </a:lnTo>
                    <a:lnTo>
                      <a:pt x="1" y="27493"/>
                    </a:lnTo>
                    <a:cubicBezTo>
                      <a:pt x="2578" y="23982"/>
                      <a:pt x="7549" y="16872"/>
                      <a:pt x="8098" y="16073"/>
                    </a:cubicBezTo>
                    <a:cubicBezTo>
                      <a:pt x="8632" y="15295"/>
                      <a:pt x="9180" y="14514"/>
                      <a:pt x="9738" y="13731"/>
                    </a:cubicBezTo>
                    <a:cubicBezTo>
                      <a:pt x="11039" y="11899"/>
                      <a:pt x="12387" y="10058"/>
                      <a:pt x="13685" y="8225"/>
                    </a:cubicBezTo>
                    <a:cubicBezTo>
                      <a:pt x="14180" y="7521"/>
                      <a:pt x="14673" y="6822"/>
                      <a:pt x="15153" y="6122"/>
                    </a:cubicBezTo>
                    <a:cubicBezTo>
                      <a:pt x="16454" y="4223"/>
                      <a:pt x="18060" y="2298"/>
                      <a:pt x="18458" y="1"/>
                    </a:cubicBezTo>
                    <a:cubicBezTo>
                      <a:pt x="19723" y="476"/>
                      <a:pt x="20551" y="1141"/>
                      <a:pt x="21049" y="1925"/>
                    </a:cubicBezTo>
                    <a:lnTo>
                      <a:pt x="21182" y="2157"/>
                    </a:lnTo>
                    <a:cubicBezTo>
                      <a:pt x="22745" y="5046"/>
                      <a:pt x="20234" y="9391"/>
                      <a:pt x="18769" y="1185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CD0FF"/>
                  </a:gs>
                  <a:gs pos="100000">
                    <a:srgbClr val="3F77F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239;p30"/>
            <p:cNvSpPr/>
            <p:nvPr/>
          </p:nvSpPr>
          <p:spPr>
            <a:xfrm>
              <a:off x="4588294" y="1388936"/>
              <a:ext cx="492088" cy="688401"/>
            </a:xfrm>
            <a:custGeom>
              <a:avLst/>
              <a:gdLst/>
              <a:ahLst/>
              <a:cxnLst/>
              <a:rect l="l" t="t" r="r" b="b"/>
              <a:pathLst>
                <a:path w="12834" h="17954" extrusionOk="0">
                  <a:moveTo>
                    <a:pt x="12833" y="12850"/>
                  </a:moveTo>
                  <a:lnTo>
                    <a:pt x="8949" y="13300"/>
                  </a:lnTo>
                  <a:lnTo>
                    <a:pt x="7731" y="17953"/>
                  </a:lnTo>
                  <a:cubicBezTo>
                    <a:pt x="7371" y="17482"/>
                    <a:pt x="7182" y="17189"/>
                    <a:pt x="7182" y="17189"/>
                  </a:cubicBezTo>
                  <a:lnTo>
                    <a:pt x="7204" y="17166"/>
                  </a:lnTo>
                  <a:lnTo>
                    <a:pt x="7180" y="17188"/>
                  </a:lnTo>
                  <a:cubicBezTo>
                    <a:pt x="7180" y="17188"/>
                    <a:pt x="2494" y="10185"/>
                    <a:pt x="0" y="6264"/>
                  </a:cubicBezTo>
                  <a:cubicBezTo>
                    <a:pt x="1408" y="4054"/>
                    <a:pt x="2856" y="1762"/>
                    <a:pt x="3944" y="1"/>
                  </a:cubicBezTo>
                  <a:cubicBezTo>
                    <a:pt x="4502" y="788"/>
                    <a:pt x="5052" y="1570"/>
                    <a:pt x="5585" y="2346"/>
                  </a:cubicBezTo>
                  <a:cubicBezTo>
                    <a:pt x="7115" y="4577"/>
                    <a:pt x="10969" y="10142"/>
                    <a:pt x="12501" y="12375"/>
                  </a:cubicBezTo>
                  <a:lnTo>
                    <a:pt x="12495" y="12379"/>
                  </a:lnTo>
                  <a:cubicBezTo>
                    <a:pt x="12604" y="12539"/>
                    <a:pt x="12717" y="12696"/>
                    <a:pt x="12833" y="12850"/>
                  </a:cubicBezTo>
                  <a:close/>
                </a:path>
              </a:pathLst>
            </a:custGeom>
            <a:gradFill>
              <a:gsLst>
                <a:gs pos="0">
                  <a:srgbClr val="FF7AC3"/>
                </a:gs>
                <a:gs pos="100000">
                  <a:srgbClr val="FFD9E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5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92696"/>
            <a:ext cx="8483600" cy="6165304"/>
          </a:xfrm>
        </p:spPr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</a:t>
            </a:r>
            <a:r>
              <a:rPr lang="en-US" sz="2800" dirty="0">
                <a:solidFill>
                  <a:srgbClr val="00B050"/>
                </a:solidFill>
              </a:rPr>
              <a:t>2- PARAFOLLICULLAR: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</a:t>
            </a:r>
            <a:r>
              <a:rPr lang="en-US" sz="2800" dirty="0">
                <a:solidFill>
                  <a:srgbClr val="FF0000"/>
                </a:solidFill>
              </a:rPr>
              <a:t>1- MEDULLARY(5-9%):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</a:t>
            </a:r>
            <a:r>
              <a:rPr lang="en-US" sz="2800" dirty="0">
                <a:solidFill>
                  <a:srgbClr val="00B0F0"/>
                </a:solidFill>
              </a:rPr>
              <a:t>- SPORADIC (75%):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RET 60%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</a:t>
            </a:r>
            <a:r>
              <a:rPr lang="en-US" sz="2800" dirty="0">
                <a:solidFill>
                  <a:srgbClr val="00B0F0"/>
                </a:solidFill>
              </a:rPr>
              <a:t>- FAMILIAL (25%):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 RET 90-100%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768510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7993A6-68DA-45F1-C8BF-9BF3B054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B5DF74-EA85-415E-7B02-6B6299DE1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620" y="1600200"/>
            <a:ext cx="798476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Calibri Light" panose="020F0302020204030204"/>
              </a:rPr>
              <a:t>DIFFERENTIATED THYRIOD CANCER (DTC)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The only etiologic factor </a:t>
            </a:r>
            <a:r>
              <a:rPr lang="en-US" sz="2800" dirty="0">
                <a:solidFill>
                  <a:srgbClr val="FF0000"/>
                </a:solidFill>
              </a:rPr>
              <a:t>is radiation exposure that relationship between age at exposure and risk for development of thyroid cancer.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Approximately 5% of differentiated DTCs </a:t>
            </a:r>
            <a:r>
              <a:rPr lang="en-US" sz="2800" dirty="0">
                <a:solidFill>
                  <a:prstClr val="black"/>
                </a:solidFill>
              </a:rPr>
              <a:t>are associated with </a:t>
            </a:r>
            <a:r>
              <a:rPr lang="en-US" sz="2800" dirty="0" err="1">
                <a:solidFill>
                  <a:srgbClr val="FF0000"/>
                </a:solidFill>
              </a:rPr>
              <a:t>hereditory</a:t>
            </a:r>
            <a:r>
              <a:rPr lang="en-US" sz="2800" dirty="0">
                <a:solidFill>
                  <a:srgbClr val="FF0000"/>
                </a:solidFill>
              </a:rPr>
              <a:t> syndromes </a:t>
            </a:r>
            <a:r>
              <a:rPr lang="en-US" sz="2800" dirty="0">
                <a:solidFill>
                  <a:prstClr val="black"/>
                </a:solidFill>
              </a:rPr>
              <a:t>such as:                                                         </a:t>
            </a:r>
            <a:r>
              <a:rPr lang="en-US" sz="2800" dirty="0">
                <a:solidFill>
                  <a:srgbClr val="7030A0"/>
                </a:solidFill>
              </a:rPr>
              <a:t>GARDNER SYNDROME- COWDEN SYNDROME- PENDRED SYNDROME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r>
              <a:rPr lang="en-US" sz="2800" dirty="0">
                <a:solidFill>
                  <a:srgbClr val="7030A0"/>
                </a:solidFill>
              </a:rPr>
              <a:t>WERNER SYNDROME AND CARNEY SYNDROME.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FAMILIAL DTCs are usually multifocal and bilateral </a:t>
            </a:r>
            <a:r>
              <a:rPr lang="en-US" sz="2800" dirty="0">
                <a:solidFill>
                  <a:prstClr val="black"/>
                </a:solidFill>
              </a:rPr>
              <a:t>and have a tendency </a:t>
            </a:r>
            <a:r>
              <a:rPr lang="en-US" sz="2800" dirty="0">
                <a:solidFill>
                  <a:srgbClr val="FF0000"/>
                </a:solidFill>
              </a:rPr>
              <a:t>to recur both </a:t>
            </a:r>
            <a:r>
              <a:rPr lang="en-US" sz="2800" dirty="0" err="1">
                <a:solidFill>
                  <a:srgbClr val="FF0000"/>
                </a:solidFill>
              </a:rPr>
              <a:t>locoregionally</a:t>
            </a:r>
            <a:r>
              <a:rPr lang="en-US" sz="2800" dirty="0">
                <a:solidFill>
                  <a:srgbClr val="FF0000"/>
                </a:solidFill>
              </a:rPr>
              <a:t> and in distant sites.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FAMILIAL PAPILLARY THYRIOD PTCs </a:t>
            </a:r>
            <a:r>
              <a:rPr lang="en-US" sz="2800" dirty="0">
                <a:solidFill>
                  <a:prstClr val="black"/>
                </a:solidFill>
              </a:rPr>
              <a:t>appear to be clinically more </a:t>
            </a:r>
            <a:r>
              <a:rPr lang="en-US" sz="2800" dirty="0">
                <a:solidFill>
                  <a:srgbClr val="FF0000"/>
                </a:solidFill>
              </a:rPr>
              <a:t>aggressive</a:t>
            </a:r>
            <a:r>
              <a:rPr lang="en-US" sz="2800" dirty="0">
                <a:solidFill>
                  <a:prstClr val="black"/>
                </a:solidFill>
              </a:rPr>
              <a:t> than sporadic ones.</a:t>
            </a:r>
            <a:endParaRPr lang="ar-SY" sz="2800" dirty="0">
              <a:solidFill>
                <a:prstClr val="black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86628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101408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Several </a:t>
            </a:r>
            <a:r>
              <a:rPr lang="en-US" sz="2800" dirty="0" err="1">
                <a:solidFill>
                  <a:prstClr val="black"/>
                </a:solidFill>
              </a:rPr>
              <a:t>factores</a:t>
            </a:r>
            <a:r>
              <a:rPr lang="en-US" sz="2800" dirty="0">
                <a:solidFill>
                  <a:prstClr val="black"/>
                </a:solidFill>
              </a:rPr>
              <a:t> accepted as being associated with </a:t>
            </a:r>
            <a:r>
              <a:rPr lang="en-US" sz="2800" dirty="0">
                <a:solidFill>
                  <a:srgbClr val="FF0000"/>
                </a:solidFill>
              </a:rPr>
              <a:t>poor    prognosis: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</a:t>
            </a:r>
            <a:r>
              <a:rPr lang="en-US" sz="2800" dirty="0">
                <a:solidFill>
                  <a:srgbClr val="7030A0"/>
                </a:solidFill>
              </a:rPr>
              <a:t>1-AGE &gt; 55 YEARS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</a:t>
            </a:r>
            <a:r>
              <a:rPr lang="en-US" sz="2800" dirty="0">
                <a:solidFill>
                  <a:srgbClr val="7030A0"/>
                </a:solidFill>
              </a:rPr>
              <a:t>2- MALE SEX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</a:t>
            </a:r>
            <a:r>
              <a:rPr lang="en-US" sz="2800" dirty="0">
                <a:solidFill>
                  <a:srgbClr val="7030A0"/>
                </a:solidFill>
              </a:rPr>
              <a:t>3- POORLY DIFFERENTIATED HISTOLOGY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</a:t>
            </a:r>
            <a:r>
              <a:rPr lang="en-US" sz="2800" dirty="0">
                <a:solidFill>
                  <a:srgbClr val="7030A0"/>
                </a:solidFill>
              </a:rPr>
              <a:t>4- TUMOR&gt;1,5 CM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                     </a:t>
            </a:r>
            <a:r>
              <a:rPr lang="en-US" sz="2800" dirty="0">
                <a:solidFill>
                  <a:srgbClr val="7030A0"/>
                </a:solidFill>
              </a:rPr>
              <a:t>5- EXTRATHYRIOD EXTENTION AT DIAGNOSIS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NOTICE: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Involvement of regional lymph nodes </a:t>
            </a:r>
            <a:r>
              <a:rPr lang="en-US" sz="2800" dirty="0">
                <a:solidFill>
                  <a:prstClr val="black"/>
                </a:solidFill>
              </a:rPr>
              <a:t>is associated with </a:t>
            </a:r>
            <a:r>
              <a:rPr lang="en-US" sz="2800" dirty="0">
                <a:solidFill>
                  <a:srgbClr val="0070C0"/>
                </a:solidFill>
              </a:rPr>
              <a:t>a greater for    nodal recurrence but dose not confer a worse prognosis for survival.</a:t>
            </a:r>
            <a:endParaRPr lang="ar-SY" sz="2800" dirty="0">
              <a:solidFill>
                <a:srgbClr val="0070C0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35975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8"/>
            <a:ext cx="9144000" cy="6583362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TWO MULTITARGETED TKIs , </a:t>
            </a:r>
            <a:r>
              <a:rPr lang="en-US" sz="2800" dirty="0">
                <a:solidFill>
                  <a:srgbClr val="FF0000"/>
                </a:solidFill>
              </a:rPr>
              <a:t>SORAFINIB AND LENVATINIB </a:t>
            </a:r>
            <a:r>
              <a:rPr lang="en-US" sz="2800" dirty="0" err="1">
                <a:solidFill>
                  <a:prstClr val="black"/>
                </a:solidFill>
              </a:rPr>
              <a:t>approvedby</a:t>
            </a:r>
            <a:r>
              <a:rPr lang="en-US" sz="2800" dirty="0">
                <a:solidFill>
                  <a:prstClr val="black"/>
                </a:solidFill>
              </a:rPr>
              <a:t> FDA for </a:t>
            </a:r>
            <a:r>
              <a:rPr lang="en-US" sz="2800" dirty="0">
                <a:solidFill>
                  <a:srgbClr val="00B0F0"/>
                </a:solidFill>
              </a:rPr>
              <a:t>treatment of radioactive iodine </a:t>
            </a:r>
            <a:r>
              <a:rPr lang="en-US" sz="2800" dirty="0" err="1">
                <a:solidFill>
                  <a:srgbClr val="00B0F0"/>
                </a:solidFill>
              </a:rPr>
              <a:t>refaractory</a:t>
            </a:r>
            <a:r>
              <a:rPr lang="en-US" sz="2800" dirty="0">
                <a:solidFill>
                  <a:srgbClr val="00B0F0"/>
                </a:solidFill>
              </a:rPr>
              <a:t> DTC independent of </a:t>
            </a:r>
            <a:r>
              <a:rPr lang="en-US" sz="2800" dirty="0" err="1">
                <a:solidFill>
                  <a:srgbClr val="00B0F0"/>
                </a:solidFill>
              </a:rPr>
              <a:t>mutional</a:t>
            </a:r>
            <a:r>
              <a:rPr lang="en-US" sz="2800" dirty="0">
                <a:solidFill>
                  <a:srgbClr val="00B0F0"/>
                </a:solidFill>
              </a:rPr>
              <a:t> status.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If the disease </a:t>
            </a:r>
            <a:r>
              <a:rPr lang="en-US" sz="2800" dirty="0">
                <a:solidFill>
                  <a:srgbClr val="FF0000"/>
                </a:solidFill>
              </a:rPr>
              <a:t>dose not respond </a:t>
            </a:r>
            <a:r>
              <a:rPr lang="en-US" sz="2800" dirty="0">
                <a:solidFill>
                  <a:prstClr val="black"/>
                </a:solidFill>
              </a:rPr>
              <a:t>to treatment SORAFENIB AND LENVATINIB.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F0"/>
                </a:solidFill>
              </a:rPr>
              <a:t>PHASE 3: randomized trial </a:t>
            </a:r>
            <a:r>
              <a:rPr lang="en-US" sz="2800" dirty="0" err="1">
                <a:solidFill>
                  <a:srgbClr val="00B0F0"/>
                </a:solidFill>
              </a:rPr>
              <a:t>studing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CABOZANTINB 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THE PFS for CABOZANTINIB was not reached </a:t>
            </a:r>
            <a:endParaRPr lang="ar-SY" sz="2800" dirty="0">
              <a:solidFill>
                <a:prstClr val="black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58701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8"/>
            <a:ext cx="9144000" cy="6583362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For </a:t>
            </a:r>
            <a:r>
              <a:rPr lang="en-US" sz="2800" dirty="0">
                <a:solidFill>
                  <a:srgbClr val="0070C0"/>
                </a:solidFill>
              </a:rPr>
              <a:t>BRAF V600E MUTANT DTC ,VEGF TARGETING TKIs </a:t>
            </a:r>
            <a:r>
              <a:rPr lang="en-US" sz="2800" dirty="0">
                <a:solidFill>
                  <a:prstClr val="black"/>
                </a:solidFill>
              </a:rPr>
              <a:t>such as </a:t>
            </a:r>
            <a:r>
              <a:rPr lang="en-US" sz="2800" dirty="0">
                <a:solidFill>
                  <a:srgbClr val="FF0000"/>
                </a:solidFill>
              </a:rPr>
              <a:t>LENVATINIB</a:t>
            </a:r>
            <a:r>
              <a:rPr lang="en-US" sz="2800" dirty="0">
                <a:solidFill>
                  <a:prstClr val="black"/>
                </a:solidFill>
              </a:rPr>
              <a:t> remain the first line choice.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LAROTRETINIB AND ENTRECTINIB </a:t>
            </a:r>
            <a:r>
              <a:rPr lang="en-US" sz="2800" dirty="0">
                <a:solidFill>
                  <a:prstClr val="black"/>
                </a:solidFill>
              </a:rPr>
              <a:t>are highly effective in tumor with </a:t>
            </a:r>
            <a:r>
              <a:rPr lang="en-US" sz="2800" dirty="0">
                <a:solidFill>
                  <a:srgbClr val="0070C0"/>
                </a:solidFill>
              </a:rPr>
              <a:t>NTRK FUSIONS.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SELEPERCATINIB AND PROLSETINIB </a:t>
            </a:r>
            <a:r>
              <a:rPr lang="en-US" sz="2800" dirty="0">
                <a:solidFill>
                  <a:prstClr val="black"/>
                </a:solidFill>
              </a:rPr>
              <a:t>have strong affinity for tumors driven by </a:t>
            </a:r>
            <a:r>
              <a:rPr lang="en-US" sz="2800" dirty="0">
                <a:solidFill>
                  <a:srgbClr val="0070C0"/>
                </a:solidFill>
              </a:rPr>
              <a:t>RET FUSIONS.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solidFill>
                  <a:prstClr val="black"/>
                </a:solidFill>
              </a:rPr>
              <a:t>Thyriod</a:t>
            </a:r>
            <a:r>
              <a:rPr lang="en-US" sz="2800" dirty="0">
                <a:solidFill>
                  <a:prstClr val="black"/>
                </a:solidFill>
              </a:rPr>
              <a:t> cancers with </a:t>
            </a:r>
            <a:r>
              <a:rPr lang="en-US" sz="2800" dirty="0">
                <a:solidFill>
                  <a:srgbClr val="0070C0"/>
                </a:solidFill>
              </a:rPr>
              <a:t>ALK FUSIONS </a:t>
            </a:r>
            <a:r>
              <a:rPr lang="en-US" sz="2800" dirty="0">
                <a:solidFill>
                  <a:prstClr val="black"/>
                </a:solidFill>
              </a:rPr>
              <a:t>have shown responses to </a:t>
            </a:r>
            <a:r>
              <a:rPr lang="en-US" sz="2800" dirty="0">
                <a:solidFill>
                  <a:srgbClr val="FF0000"/>
                </a:solidFill>
              </a:rPr>
              <a:t>CRIZTINIB , CERITINIB AND ENTRECTINIB </a:t>
            </a:r>
            <a:r>
              <a:rPr lang="en-US" sz="2800" dirty="0">
                <a:solidFill>
                  <a:prstClr val="black"/>
                </a:solidFill>
              </a:rPr>
              <a:t>( which is an INHIBITOR OF NTRK, reactive oxygen species and ALK)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CYTOTOXIC CHEMOTHERAPY has no role in the treatment of  this disease</a:t>
            </a:r>
            <a:endParaRPr lang="ar-SY" sz="2800" dirty="0">
              <a:solidFill>
                <a:srgbClr val="FF0000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929713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>
                <a:solidFill>
                  <a:srgbClr val="00B050"/>
                </a:solidFill>
                <a:latin typeface="AdvOT3b30f6db.B"/>
              </a:rPr>
              <a:t>Management of advanced/metastatic disease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>
                <a:solidFill>
                  <a:srgbClr val="7030A0"/>
                </a:solidFill>
                <a:latin typeface="AdvOT07517017"/>
              </a:rPr>
              <a:t>DTC( DIFFERENTIATED THYRIOD CANCER 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>
                <a:solidFill>
                  <a:srgbClr val="0070C0"/>
                </a:solidFill>
                <a:latin typeface="AdvOT0d9ab1db.I"/>
              </a:rPr>
              <a:t>Radioactive iodine therapy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Patients with distant metastases should receive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100–200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mCi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 (3.7–7.4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GBq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) of </a:t>
            </a:r>
            <a:r>
              <a:rPr lang="en-US" sz="400" dirty="0">
                <a:solidFill>
                  <a:srgbClr val="0070C0"/>
                </a:solidFill>
                <a:latin typeface="AdvOT07517017"/>
              </a:rPr>
              <a:t>131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I after TSH stimulation </a:t>
            </a: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Non-RAI-avid lesions and those that lose their ability to concentrate RAI or progress despite RAI avidity should be considered RAI-refractory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Between treatments, suppressive doses of levothyroxine are given to maintain serum TSH levels </a:t>
            </a:r>
            <a:r>
              <a:rPr lang="en-US" sz="1300" dirty="0">
                <a:solidFill>
                  <a:prstClr val="black"/>
                </a:solidFill>
                <a:latin typeface="AdvP4C4E51"/>
              </a:rPr>
              <a:t>&lt;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0.1 </a:t>
            </a:r>
            <a:r>
              <a:rPr lang="en-US" sz="1300" dirty="0" err="1">
                <a:solidFill>
                  <a:prstClr val="black"/>
                </a:solidFill>
                <a:latin typeface="AdvPSMP13"/>
              </a:rPr>
              <a:t>l</a:t>
            </a:r>
            <a:r>
              <a:rPr lang="en-US" sz="1300" dirty="0" err="1">
                <a:solidFill>
                  <a:prstClr val="black"/>
                </a:solidFill>
                <a:latin typeface="AdvOT07517017"/>
              </a:rPr>
              <a:t>IU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/ml (unless there are specific contraindications)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 err="1">
                <a:solidFill>
                  <a:srgbClr val="0070C0"/>
                </a:solidFill>
                <a:latin typeface="AdvOT0d9ab1db.I"/>
              </a:rPr>
              <a:t>Locoregional</a:t>
            </a:r>
            <a:r>
              <a:rPr lang="en-US" sz="1300" dirty="0">
                <a:solidFill>
                  <a:srgbClr val="0070C0"/>
                </a:solidFill>
                <a:latin typeface="AdvOT0d9ab1db.I"/>
              </a:rPr>
              <a:t> therapy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Single lesions that are symptomatic or progressive may be eligible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for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locoregional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 treatments (e.g. palliative surgery, EBRT, percutaneous therapies)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srgbClr val="0070C0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Bone resorption inhibitors (bisphosphonates and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denosumab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)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can be used alone or combined with </a:t>
            </a:r>
            <a:r>
              <a:rPr lang="en-US" sz="1300" dirty="0" err="1">
                <a:solidFill>
                  <a:prstClr val="black"/>
                </a:solidFill>
                <a:latin typeface="AdvOT07517017"/>
              </a:rPr>
              <a:t>locoregional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 treatments in the management of thyroid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>
                <a:solidFill>
                  <a:prstClr val="black"/>
                </a:solidFill>
                <a:latin typeface="AdvOT07517017"/>
              </a:rPr>
              <a:t>cancer-related bone metastases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There is limited evidence that conservative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techniques (RFA, cryotherapy) are effective for treating TC-related bone lesions </a:t>
            </a: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srgbClr val="0070C0"/>
                </a:solidFill>
                <a:latin typeface="AdvPSSymbol"/>
              </a:rPr>
              <a:t>•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Metastasectomy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is not the standard approach for lung metastases but it may be considered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for </a:t>
            </a:r>
            <a:r>
              <a:rPr lang="en-US" sz="1300" dirty="0" err="1">
                <a:solidFill>
                  <a:srgbClr val="0070C0"/>
                </a:solidFill>
                <a:latin typeface="AdvOT07517017"/>
              </a:rPr>
              <a:t>oligometastasis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 in patients with good PS </a:t>
            </a: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srgbClr val="0070C0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srgbClr val="0070C0"/>
                </a:solidFill>
                <a:latin typeface="AdvOT07517017"/>
              </a:rPr>
              <a:t>RFA is a possibility for solitary lung lesions or those causing a specific symptom due to their volume and location </a:t>
            </a: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Invasion of the upper </a:t>
            </a:r>
            <a:r>
              <a:rPr lang="en-US" sz="1300" dirty="0" err="1">
                <a:solidFill>
                  <a:prstClr val="black"/>
                </a:solidFill>
                <a:latin typeface="AdvOT07517017"/>
              </a:rPr>
              <a:t>aerodigestive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 tract should always be excluded in TC patients with </a:t>
            </a:r>
            <a:r>
              <a:rPr lang="en-US" sz="1300" dirty="0" err="1">
                <a:solidFill>
                  <a:prstClr val="black"/>
                </a:solidFill>
                <a:latin typeface="AdvOT07517017"/>
              </a:rPr>
              <a:t>locoregional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 disease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1300" dirty="0">
                <a:solidFill>
                  <a:srgbClr val="0070C0"/>
                </a:solidFill>
                <a:latin typeface="AdvOT0d9ab1db.I"/>
              </a:rPr>
              <a:t>Systemic therapy and </a:t>
            </a:r>
            <a:r>
              <a:rPr lang="en-US" sz="1300" dirty="0" err="1">
                <a:solidFill>
                  <a:srgbClr val="0070C0"/>
                </a:solidFill>
                <a:latin typeface="AdvOT0d9ab1db.I"/>
              </a:rPr>
              <a:t>personalised</a:t>
            </a:r>
            <a:r>
              <a:rPr lang="en-US" sz="1300" dirty="0">
                <a:solidFill>
                  <a:srgbClr val="0070C0"/>
                </a:solidFill>
                <a:latin typeface="AdvOT0d9ab1db.I"/>
              </a:rPr>
              <a:t> medicine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TSH suppression (serum level </a:t>
            </a:r>
            <a:r>
              <a:rPr lang="en-US" sz="1300" dirty="0">
                <a:solidFill>
                  <a:prstClr val="black"/>
                </a:solidFill>
                <a:latin typeface="AdvP4C4E51"/>
              </a:rPr>
              <a:t>&lt;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0.1 </a:t>
            </a:r>
            <a:r>
              <a:rPr lang="en-US" sz="1300" dirty="0" err="1">
                <a:solidFill>
                  <a:prstClr val="black"/>
                </a:solidFill>
                <a:latin typeface="AdvPSMP13"/>
              </a:rPr>
              <a:t>l</a:t>
            </a:r>
            <a:r>
              <a:rPr lang="en-US" sz="1300" dirty="0" err="1">
                <a:solidFill>
                  <a:prstClr val="black"/>
                </a:solidFill>
                <a:latin typeface="AdvOT07517017"/>
              </a:rPr>
              <a:t>IU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/mL) is recommended for all TC patients with persistent structural disease in the absence of specific  contraindications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lang="en-US" sz="1300" dirty="0">
              <a:solidFill>
                <a:prstClr val="black"/>
              </a:solidFill>
              <a:latin typeface="AdvOT0751701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prstClr val="black"/>
                </a:solidFill>
                <a:latin typeface="AdvPSSymbol"/>
              </a:rPr>
              <a:t>•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Decisions on whether or not to use MKIs must always be based on patient preference after a careful discussion with the managing physician of the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300" dirty="0">
                <a:solidFill>
                  <a:prstClr val="black"/>
                </a:solidFill>
                <a:latin typeface="AdvOT07517017"/>
              </a:rPr>
              <a:t>                           expected benefits and risks associated with specific drugs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400" dirty="0">
                <a:solidFill>
                  <a:srgbClr val="FF0000"/>
                </a:solidFill>
                <a:latin typeface="AdvPSSymbol"/>
              </a:rPr>
              <a:t>• </a:t>
            </a:r>
            <a:r>
              <a:rPr lang="en-US" sz="1300" dirty="0" err="1">
                <a:solidFill>
                  <a:srgbClr val="FF0000"/>
                </a:solidFill>
                <a:latin typeface="AdvOT07517017"/>
              </a:rPr>
              <a:t>Lenvatinib</a:t>
            </a:r>
            <a:r>
              <a:rPr lang="en-US" sz="1300" dirty="0">
                <a:solidFill>
                  <a:srgbClr val="FF0000"/>
                </a:solidFill>
                <a:latin typeface="AdvOT07517017"/>
              </a:rPr>
              <a:t> and </a:t>
            </a:r>
            <a:r>
              <a:rPr lang="en-US" sz="1300" dirty="0" err="1">
                <a:solidFill>
                  <a:srgbClr val="FF0000"/>
                </a:solidFill>
                <a:latin typeface="AdvOT07517017"/>
              </a:rPr>
              <a:t>sorafenib</a:t>
            </a:r>
            <a:r>
              <a:rPr lang="en-US" sz="1300" dirty="0">
                <a:solidFill>
                  <a:srgbClr val="FF0000"/>
                </a:solidFill>
                <a:latin typeface="AdvOT07517017"/>
              </a:rPr>
              <a:t>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should be considered </a:t>
            </a:r>
            <a:r>
              <a:rPr lang="en-US" sz="1300" dirty="0">
                <a:solidFill>
                  <a:srgbClr val="FF0000"/>
                </a:solidFill>
                <a:latin typeface="AdvOT07517017"/>
              </a:rPr>
              <a:t>the standard first-line systemic therapy for RAI-refractory DTC </a:t>
            </a:r>
            <a:r>
              <a:rPr lang="en-US" sz="1300" dirty="0">
                <a:solidFill>
                  <a:prstClr val="black"/>
                </a:solidFill>
                <a:latin typeface="AdvOT07517017"/>
              </a:rPr>
              <a:t>.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181646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C69B22-29C4-B1C1-AB30-A2ABFE87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34F38B-E2E1-FD48-DB71-26DACF02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2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37363-F286-D2B0-5785-592FD66F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B30ABA-78E9-DD3B-14E8-0D4D08C31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6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CEA76-D933-ADC3-9A92-A0945879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9237AC-9E88-1C7B-8466-361E8D496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002060"/>
                </a:solidFill>
              </a:rPr>
              <a:t>THYROID CANCER.</a:t>
            </a:r>
            <a:endParaRPr lang="ar-SY" sz="7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708920"/>
            <a:ext cx="8964488" cy="4149080"/>
          </a:xfrm>
        </p:spPr>
        <p:txBody>
          <a:bodyPr/>
          <a:lstStyle/>
          <a:p>
            <a:pPr marL="0" indent="0">
              <a:buNone/>
            </a:pPr>
            <a:r>
              <a:rPr lang="ar-SY" dirty="0">
                <a:solidFill>
                  <a:srgbClr val="FF0000"/>
                </a:solidFill>
              </a:rPr>
              <a:t>                              </a:t>
            </a:r>
            <a:r>
              <a:rPr lang="ar-SY" sz="8000" dirty="0">
                <a:solidFill>
                  <a:srgbClr val="FF0000"/>
                </a:solidFill>
              </a:rPr>
              <a:t>مؤتمر     الرابطة السورية للأورام </a:t>
            </a:r>
          </a:p>
          <a:p>
            <a:pPr marL="0" indent="0">
              <a:buNone/>
            </a:pPr>
            <a:r>
              <a:rPr lang="ar-SY" sz="4800" dirty="0">
                <a:solidFill>
                  <a:srgbClr val="0070C0"/>
                </a:solidFill>
              </a:rPr>
              <a:t>              حلب </a:t>
            </a:r>
            <a:r>
              <a:rPr lang="en-US" sz="4800" dirty="0">
                <a:solidFill>
                  <a:srgbClr val="0070C0"/>
                </a:solidFill>
              </a:rPr>
              <a:t> 2023-12-15</a:t>
            </a:r>
            <a:endParaRPr lang="ar-SY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8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AB25EE-F1BB-E354-EF0E-41A5BF6A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19ACA6-8332-7D6E-540B-28518ACF0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67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A357A2-5AFA-5E61-1427-7C3B1B96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2B60F2-4133-6BAF-D723-7E40B524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1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en-US" sz="3200" dirty="0">
                <a:solidFill>
                  <a:srgbClr val="80807E"/>
                </a:solidFill>
                <a:latin typeface="AdvTT2c8ce45a"/>
              </a:rPr>
              <a:t> TABLE 1 FDA-approved Drugs in advanced RR-DTC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549964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A7DEB3-DB46-7388-D87B-4C28AA90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frontiersin.org/files/Articles/1176731/fendo-14-1176731-HTML-r1/image_m/fendo-14-1176731-t001.jpg">
            <a:extLst>
              <a:ext uri="{FF2B5EF4-FFF2-40B4-BE49-F238E27FC236}">
                <a16:creationId xmlns:a16="http://schemas.microsoft.com/office/drawing/2014/main" id="{39B0194D-37A7-34B5-D5E8-687805F26E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9" y="1600200"/>
            <a:ext cx="79805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37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51562F-7814-09BA-15EA-A141AEF6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frontiersin.org/files/Articles/1176731/fendo-14-1176731-HTML-r1/image_m/fendo-14-1176731-t003.jpg">
            <a:extLst>
              <a:ext uri="{FF2B5EF4-FFF2-40B4-BE49-F238E27FC236}">
                <a16:creationId xmlns:a16="http://schemas.microsoft.com/office/drawing/2014/main" id="{D053EE55-281C-7982-1D64-1768483961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06" y="1600200"/>
            <a:ext cx="550658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56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/>
              <a:t>.</a:t>
            </a:r>
          </a:p>
        </p:txBody>
      </p:sp>
      <p:pic>
        <p:nvPicPr>
          <p:cNvPr id="4098" name="Picture 2" descr="https://www.frontiersin.org/files/Articles/1176731/fendo-14-1176731-HTML-r1/image_m/fendo-14-1176731-t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4689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07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7732B8-C870-5B03-8942-2EF136EF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www.frontiersin.org/files/Articles/1176731/fendo-14-1176731-HTML-r1/image_m/fendo-14-1176731-t002.jpg">
            <a:extLst>
              <a:ext uri="{FF2B5EF4-FFF2-40B4-BE49-F238E27FC236}">
                <a16:creationId xmlns:a16="http://schemas.microsoft.com/office/drawing/2014/main" id="{71B3F719-E96B-7937-22A7-F5E4C4201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38" y="1600200"/>
            <a:ext cx="71129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08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-171400"/>
            <a:ext cx="13537504" cy="7200800"/>
          </a:xfrm>
        </p:spPr>
      </p:pic>
    </p:spTree>
    <p:extLst>
      <p:ext uri="{BB962C8B-B14F-4D97-AF65-F5344CB8AC3E}">
        <p14:creationId xmlns:p14="http://schemas.microsoft.com/office/powerpoint/2010/main" val="196780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sorafenib</a:t>
            </a:r>
            <a:endParaRPr lang="ar-SY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638"/>
            <a:ext cx="8712968" cy="5440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ar-SY" dirty="0"/>
              <a:t>.</a:t>
            </a:r>
            <a:r>
              <a:rPr lang="en-US" dirty="0"/>
              <a:t>SORAFENIB TARGETS PROTO-ONCOGENE :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BRAF-    RET-   VEGFR 1-3  AND  PROTO ONCOGENE   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C- KIT </a:t>
            </a:r>
            <a:r>
              <a:rPr lang="en-US" dirty="0"/>
              <a:t>                                         </a:t>
            </a:r>
            <a:r>
              <a:rPr lang="ar-SY" dirty="0"/>
              <a:t>-</a:t>
            </a:r>
            <a:r>
              <a:rPr lang="en-US" dirty="0"/>
              <a:t>                                           </a:t>
            </a:r>
          </a:p>
          <a:p>
            <a:pPr marL="0" indent="0">
              <a:buNone/>
            </a:pPr>
            <a:r>
              <a:rPr lang="en-US" dirty="0"/>
              <a:t>SORAFENIB WAS APPROVED BY FDA IN 2013 :          </a:t>
            </a:r>
            <a:r>
              <a:rPr lang="en-US" dirty="0">
                <a:solidFill>
                  <a:srgbClr val="FF0000"/>
                </a:solidFill>
              </a:rPr>
              <a:t>INVOLVED IN TUMOR GROWTH,ANGIOGENESIS,AND METASTASIS.                                        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A TOTAL OF 417 PATIENTS WHO HAD </a:t>
            </a:r>
            <a:r>
              <a:rPr lang="en-US" dirty="0">
                <a:solidFill>
                  <a:srgbClr val="FF0000"/>
                </a:solidFill>
              </a:rPr>
              <a:t>LOCALLY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ADVANCED OR METASTATIC THYRIOD CANCER THAT WAS REFRACTORY TO RADIOACTIVE IODINE AND </a:t>
            </a:r>
            <a:r>
              <a:rPr lang="en-US" dirty="0"/>
              <a:t>PROGRESSION WITHIN THE PAST 14 MONTHS WERE RANDOMLY ASSIGNED TO </a:t>
            </a:r>
            <a:r>
              <a:rPr lang="en-US" dirty="0">
                <a:solidFill>
                  <a:schemeClr val="tx2"/>
                </a:solidFill>
              </a:rPr>
              <a:t>RECEIVE 400 MG OF ORAL  SORAFENIB TWICE DAILY.                        </a:t>
            </a:r>
            <a:endParaRPr lang="ar-SY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79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69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                          SORAFENIB EXTENDED                                                          THE MEDIAN </a:t>
            </a:r>
            <a:r>
              <a:rPr lang="en-US" dirty="0">
                <a:solidFill>
                  <a:srgbClr val="FF0000"/>
                </a:solidFill>
              </a:rPr>
              <a:t>PFS</a:t>
            </a:r>
            <a:r>
              <a:rPr lang="en-US" dirty="0"/>
              <a:t> FROM </a:t>
            </a:r>
            <a:r>
              <a:rPr lang="en-US" dirty="0">
                <a:solidFill>
                  <a:srgbClr val="FF0000"/>
                </a:solidFill>
              </a:rPr>
              <a:t>5,8 MONTHS TO 10,8 MONTHS</a:t>
            </a:r>
            <a:r>
              <a:rPr lang="en-US" dirty="0"/>
              <a:t> (P&lt;.,0001)                       </a:t>
            </a:r>
          </a:p>
          <a:p>
            <a:r>
              <a:rPr lang="en-US" dirty="0"/>
              <a:t>MEDIAN OS WAS NOT STATISTICALLY       SIGNIFICANT.                            </a:t>
            </a:r>
          </a:p>
          <a:p>
            <a:r>
              <a:rPr lang="en-US" dirty="0"/>
              <a:t>                    </a:t>
            </a:r>
            <a:r>
              <a:rPr lang="en-US" dirty="0">
                <a:solidFill>
                  <a:srgbClr val="0070C0"/>
                </a:solidFill>
              </a:rPr>
              <a:t>THE DISEASE CONTROL RATE </a:t>
            </a:r>
            <a:r>
              <a:rPr lang="en-US" dirty="0"/>
              <a:t>:              </a:t>
            </a:r>
          </a:p>
          <a:p>
            <a:r>
              <a:rPr lang="en-US" dirty="0"/>
              <a:t>( </a:t>
            </a:r>
            <a:r>
              <a:rPr lang="en-US" dirty="0">
                <a:solidFill>
                  <a:srgbClr val="FF0000"/>
                </a:solidFill>
              </a:rPr>
              <a:t>COMPLETE RESPONSE PLUS PARTIAL RESPONSE PLUS STABLE DISEASE &gt; 6 MONTHS</a:t>
            </a:r>
            <a:r>
              <a:rPr lang="en-US" dirty="0"/>
              <a:t>) WAS </a:t>
            </a:r>
            <a:r>
              <a:rPr lang="en-US" dirty="0">
                <a:solidFill>
                  <a:srgbClr val="FF0000"/>
                </a:solidFill>
              </a:rPr>
              <a:t>54% </a:t>
            </a:r>
            <a:r>
              <a:rPr lang="en-US" dirty="0"/>
              <a:t>IN THE SORAFENIB ARM COMPARED WITH PLACEBO ARM(P&lt;.0001)             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NO COMPLETE RESPONSE RATES AND PRATIAL RESPONSE OF 12% WERE REPORTED.        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7539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  <a:endParaRPr lang="ar-SY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0"/>
            <a:ext cx="13249472" cy="6858000"/>
          </a:xfrm>
        </p:spPr>
      </p:pic>
    </p:spTree>
    <p:extLst>
      <p:ext uri="{BB962C8B-B14F-4D97-AF65-F5344CB8AC3E}">
        <p14:creationId xmlns:p14="http://schemas.microsoft.com/office/powerpoint/2010/main" val="420082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/>
          <a:lstStyle/>
          <a:p>
            <a:r>
              <a:rPr lang="en-US" dirty="0"/>
              <a:t>THE MOST COMMON GRADE 3 OR 4 </a:t>
            </a:r>
            <a:r>
              <a:rPr lang="en-US" dirty="0">
                <a:solidFill>
                  <a:srgbClr val="FF0000"/>
                </a:solidFill>
              </a:rPr>
              <a:t>TOXICITIES INCLUDED: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HAND-FOOT SYNDROME 76%       </a:t>
            </a:r>
          </a:p>
          <a:p>
            <a:r>
              <a:rPr lang="en-US" dirty="0">
                <a:solidFill>
                  <a:srgbClr val="0070C0"/>
                </a:solidFill>
              </a:rPr>
              <a:t>DIARRHEA 69%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FATIGUE 50% 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HYPERTENSION 41%                </a:t>
            </a:r>
            <a:endParaRPr lang="ar-SY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/>
              <a:t>.</a:t>
            </a:r>
          </a:p>
        </p:txBody>
      </p:sp>
      <p:pic>
        <p:nvPicPr>
          <p:cNvPr id="1028" name="Picture 4" descr="https://www.frontiersin.org/files/Articles/1200932/fendo-14-1200932-HTML-r1/image_m/fendo-14-1200932-t0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"/>
            <a:ext cx="9144000" cy="64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13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27089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82828"/>
                </a:solidFill>
                <a:latin typeface="MuseoSans"/>
              </a:rPr>
              <a:t>Figure 2</a:t>
            </a:r>
            <a:r>
              <a:rPr lang="en-US" dirty="0">
                <a:solidFill>
                  <a:srgbClr val="282828"/>
                </a:solidFill>
                <a:latin typeface="MuseoSans"/>
              </a:rPr>
              <a:t> The Kaplan–Meier curve of PFS in 26 patients treated with </a:t>
            </a:r>
            <a:r>
              <a:rPr lang="en-US" dirty="0" err="1">
                <a:solidFill>
                  <a:srgbClr val="282828"/>
                </a:solidFill>
                <a:latin typeface="MuseoSans"/>
              </a:rPr>
              <a:t>sorafenib</a:t>
            </a:r>
            <a:r>
              <a:rPr lang="en-US" dirty="0">
                <a:solidFill>
                  <a:srgbClr val="282828"/>
                </a:solidFill>
                <a:latin typeface="MuseoSans"/>
              </a:rPr>
              <a:t>. CI, confidence interval; PFS, progression-free survival.</a:t>
            </a:r>
            <a:r>
              <a:rPr lang="ar-SY" dirty="0"/>
              <a:t>.</a:t>
            </a:r>
          </a:p>
        </p:txBody>
      </p:sp>
      <p:pic>
        <p:nvPicPr>
          <p:cNvPr id="6148" name="Picture 4" descr="https://www.frontiersin.org/files/Articles/1200932/fendo-14-1200932-HTML-r1/image_m/fendo-14-1200932-g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8920"/>
            <a:ext cx="821925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3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/>
          <a:lstStyle/>
          <a:p>
            <a:r>
              <a:rPr lang="en-US" b="1" dirty="0">
                <a:solidFill>
                  <a:srgbClr val="282828"/>
                </a:solidFill>
                <a:latin typeface="MuseoSans"/>
              </a:rPr>
              <a:t>Figure 3</a:t>
            </a:r>
            <a:r>
              <a:rPr lang="en-US" dirty="0">
                <a:solidFill>
                  <a:srgbClr val="282828"/>
                </a:solidFill>
                <a:latin typeface="MuseoSans"/>
              </a:rPr>
              <a:t> Kaplan–Meier curves of PFS according to </a:t>
            </a:r>
            <a:r>
              <a:rPr lang="en-US" dirty="0" err="1">
                <a:solidFill>
                  <a:srgbClr val="282828"/>
                </a:solidFill>
                <a:latin typeface="MuseoSans"/>
              </a:rPr>
              <a:t>clinicopathological</a:t>
            </a:r>
            <a:r>
              <a:rPr lang="en-US" dirty="0">
                <a:solidFill>
                  <a:srgbClr val="282828"/>
                </a:solidFill>
                <a:latin typeface="MuseoSans"/>
              </a:rPr>
              <a:t> features. PFS, progression-free survival.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261817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/>
              <a:t>.</a:t>
            </a:r>
            <a:endParaRPr lang="ar-SY" dirty="0"/>
          </a:p>
        </p:txBody>
      </p:sp>
      <p:pic>
        <p:nvPicPr>
          <p:cNvPr id="7170" name="Picture 2" descr="https://www.frontiersin.org/files/Articles/1200932/fendo-14-1200932-HTML-r1/image_m/fendo-14-1200932-g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0"/>
            <a:ext cx="12817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7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82828"/>
                </a:solidFill>
                <a:latin typeface="MuseoSans"/>
              </a:rPr>
              <a:t>Adverse events occurring in patients treated with </a:t>
            </a:r>
            <a:r>
              <a:rPr lang="en-US" dirty="0" err="1">
                <a:solidFill>
                  <a:srgbClr val="282828"/>
                </a:solidFill>
                <a:latin typeface="MuseoSans"/>
              </a:rPr>
              <a:t>sorafenib</a:t>
            </a:r>
            <a:r>
              <a:rPr lang="en-US" dirty="0">
                <a:solidFill>
                  <a:srgbClr val="282828"/>
                </a:solidFill>
                <a:latin typeface="MuseoSans"/>
              </a:rPr>
              <a:t>.</a:t>
            </a:r>
            <a:endParaRPr lang="ar-SY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4525963"/>
          </a:xfrm>
        </p:spPr>
        <p:txBody>
          <a:bodyPr/>
          <a:lstStyle/>
          <a:p>
            <a:r>
              <a:rPr lang="en-US" dirty="0"/>
              <a:t>.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383840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DC7D-2E32-82AE-33DE-AA2E62C8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1496A-422D-B43D-8468-0FD90F743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0061"/>
            <a:ext cx="82296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7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LENVATINIB</a:t>
            </a:r>
            <a:endParaRPr lang="ar-SY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LENVATINIB INHIBITS :               </a:t>
            </a:r>
          </a:p>
          <a:p>
            <a:r>
              <a:rPr lang="en-US" dirty="0">
                <a:solidFill>
                  <a:srgbClr val="7030A0"/>
                </a:solidFill>
              </a:rPr>
              <a:t>VEGFR1-3 – FIBROBLAST GROWTH FACTOR RECEPTOR 1-4-   PLATLET-DERIVED GROWTH FACTOR-@-RET AND  KIT .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DRUG: 24 MG DAILY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THE MEDIAN PFS WAS 18,3 MONTHS       </a:t>
            </a:r>
            <a:endParaRPr lang="ar-SY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53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TOXICITIES INCLUDED: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HYPERTENSION 68% 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DIARRHEA 59%    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ANOREXIA 50%    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FATIGUE 49%                          </a:t>
            </a:r>
          </a:p>
          <a:p>
            <a:r>
              <a:rPr lang="en-US" dirty="0">
                <a:solidFill>
                  <a:srgbClr val="0070C0"/>
                </a:solidFill>
              </a:rPr>
              <a:t>WEIGHT LOSS 46%                    </a:t>
            </a:r>
            <a:endParaRPr lang="ar-SY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2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                ATC (ANAPLASTIC THYRIOD CANCER):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SYSTMIC THERAPY AND PERSONALISED MEDICINE 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PATIENT </a:t>
            </a:r>
            <a:r>
              <a:rPr lang="en-US" sz="2800" dirty="0">
                <a:solidFill>
                  <a:srgbClr val="FF0000"/>
                </a:solidFill>
              </a:rPr>
              <a:t>WITH BRAF V600E-POSITIVE </a:t>
            </a:r>
            <a:r>
              <a:rPr lang="en-US" sz="2800" dirty="0">
                <a:solidFill>
                  <a:prstClr val="black"/>
                </a:solidFill>
              </a:rPr>
              <a:t>MALIGNANCIES SHOULD BE TREATED </a:t>
            </a:r>
            <a:r>
              <a:rPr lang="en-US" sz="2800" dirty="0">
                <a:solidFill>
                  <a:srgbClr val="FF0000"/>
                </a:solidFill>
              </a:rPr>
              <a:t>WITH BRAF INHABITOR DABRAFENIB (150 mg twice daily)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    PLUS MEK INHIBITOR TRAMETINIB (2mg once daily)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  THE </a:t>
            </a:r>
            <a:r>
              <a:rPr lang="en-US" sz="2800" dirty="0">
                <a:solidFill>
                  <a:srgbClr val="FF0000"/>
                </a:solidFill>
              </a:rPr>
              <a:t>TREATMENT OF BRAF V600E –MUTATED ATCs </a:t>
            </a:r>
            <a:r>
              <a:rPr lang="en-US" sz="2800" dirty="0">
                <a:solidFill>
                  <a:prstClr val="black"/>
                </a:solidFill>
              </a:rPr>
              <a:t>is                            </a:t>
            </a:r>
            <a:r>
              <a:rPr lang="en-US" sz="2800" dirty="0">
                <a:solidFill>
                  <a:srgbClr val="7030A0"/>
                </a:solidFill>
              </a:rPr>
              <a:t>69% response rate </a:t>
            </a:r>
            <a:r>
              <a:rPr lang="en-US" sz="2800" dirty="0">
                <a:solidFill>
                  <a:prstClr val="black"/>
                </a:solidFill>
              </a:rPr>
              <a:t>and estimated </a:t>
            </a:r>
            <a:r>
              <a:rPr lang="en-US" sz="2800" dirty="0">
                <a:solidFill>
                  <a:srgbClr val="7030A0"/>
                </a:solidFill>
              </a:rPr>
              <a:t>12 month PFS </a:t>
            </a:r>
            <a:r>
              <a:rPr lang="en-US" sz="2800" dirty="0">
                <a:solidFill>
                  <a:prstClr val="black"/>
                </a:solidFill>
              </a:rPr>
              <a:t>and </a:t>
            </a:r>
            <a:r>
              <a:rPr lang="en-US" sz="2800" dirty="0">
                <a:solidFill>
                  <a:srgbClr val="7030A0"/>
                </a:solidFill>
              </a:rPr>
              <a:t>OS rates of 79% </a:t>
            </a:r>
            <a:r>
              <a:rPr lang="en-US" sz="2800" dirty="0">
                <a:solidFill>
                  <a:prstClr val="black"/>
                </a:solidFill>
              </a:rPr>
              <a:t>and </a:t>
            </a:r>
            <a:r>
              <a:rPr lang="en-US" sz="2800" dirty="0">
                <a:solidFill>
                  <a:srgbClr val="7030A0"/>
                </a:solidFill>
              </a:rPr>
              <a:t>80%  respectively.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45166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6741368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2060"/>
                </a:solidFill>
              </a:rPr>
              <a:t>2019</a:t>
            </a:r>
            <a:r>
              <a:rPr lang="en-US" sz="2800" dirty="0">
                <a:solidFill>
                  <a:srgbClr val="FF0000"/>
                </a:solidFill>
              </a:rPr>
              <a:t>: 52070 ADULTS </a:t>
            </a:r>
            <a:r>
              <a:rPr lang="en-US" sz="2800" dirty="0">
                <a:solidFill>
                  <a:srgbClr val="002060"/>
                </a:solidFill>
              </a:rPr>
              <a:t>RECEIVED DIAGNOSIS OF </a:t>
            </a:r>
            <a:r>
              <a:rPr lang="en-US" sz="2800" dirty="0">
                <a:solidFill>
                  <a:srgbClr val="FF0000"/>
                </a:solidFill>
              </a:rPr>
              <a:t>THYRIOD CANCER IN USA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2060"/>
                </a:solidFill>
              </a:rPr>
              <a:t>2020 : </a:t>
            </a:r>
            <a:r>
              <a:rPr lang="en-US" sz="2800" dirty="0">
                <a:solidFill>
                  <a:srgbClr val="FF0000"/>
                </a:solidFill>
              </a:rPr>
              <a:t>with an estimated 747000 new cases diagnosed globally in 2020 according to (WHO).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/>
              <a:t>DIFFERENTIATED THYROID CANCER (DTC): </a:t>
            </a: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dirty="0"/>
              <a:t>MOST COMMON TYPE </a:t>
            </a:r>
            <a:r>
              <a:rPr lang="en-US" sz="2800" dirty="0">
                <a:solidFill>
                  <a:srgbClr val="FF0000"/>
                </a:solidFill>
              </a:rPr>
              <a:t>OF THYROID CANCER;ACCOUNTING FOR ABOUT </a:t>
            </a:r>
            <a:r>
              <a:rPr lang="en-US" sz="2800" dirty="0"/>
              <a:t>95% OF CASES.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IT IS  </a:t>
            </a:r>
            <a:r>
              <a:rPr lang="en-US" sz="2800" dirty="0">
                <a:solidFill>
                  <a:srgbClr val="002060"/>
                </a:solidFill>
              </a:rPr>
              <a:t>THE MOST COMMEN CANCER IN </a:t>
            </a:r>
            <a:r>
              <a:rPr lang="en-US" sz="2800" dirty="0">
                <a:solidFill>
                  <a:srgbClr val="FF0000"/>
                </a:solidFill>
              </a:rPr>
              <a:t>WOMAN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AGED 20- 30 YEARS.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WOMEN ARE THREE MORE </a:t>
            </a:r>
            <a:r>
              <a:rPr lang="en-US" sz="2800" dirty="0">
                <a:solidFill>
                  <a:prstClr val="black"/>
                </a:solidFill>
              </a:rPr>
              <a:t>LIKELY THAN MEN.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WOMENAND MEN DIE AT SIMILAR RATES.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THE </a:t>
            </a:r>
            <a:r>
              <a:rPr lang="en-US" sz="2800" dirty="0">
                <a:solidFill>
                  <a:srgbClr val="FF0000"/>
                </a:solidFill>
              </a:rPr>
              <a:t>MEN PATIENTS HAVE WORSE PROGNOSIS </a:t>
            </a:r>
            <a:r>
              <a:rPr lang="en-US" sz="2800" dirty="0">
                <a:solidFill>
                  <a:prstClr val="black"/>
                </a:solidFill>
              </a:rPr>
              <a:t>THAN FEMALE PATIENTS 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THE 5 YEAR OS RATE FOR THYRIOD CANCERS IS ABOUT 98,5%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524688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Calibri Light" panose="020F0302020204030204"/>
              </a:rPr>
              <a:t>ANAPLASTIC THYRIOD CANCER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AGENTS(DOSAGES)                       REGIMEN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7030A0"/>
                </a:solidFill>
              </a:rPr>
              <a:t>PACLITAXIL </a:t>
            </a:r>
            <a:r>
              <a:rPr lang="en-US" sz="2800" dirty="0">
                <a:solidFill>
                  <a:prstClr val="black"/>
                </a:solidFill>
              </a:rPr>
              <a:t>                            30-60 MG </a:t>
            </a:r>
            <a:r>
              <a:rPr lang="ar-SY" sz="2800" dirty="0">
                <a:solidFill>
                  <a:prstClr val="black"/>
                </a:solidFill>
              </a:rPr>
              <a:t>/</a:t>
            </a:r>
            <a:r>
              <a:rPr lang="en-US" sz="2800" dirty="0">
                <a:solidFill>
                  <a:prstClr val="black"/>
                </a:solidFill>
              </a:rPr>
              <a:t>M2 IV WEEKLY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7030A0"/>
                </a:solidFill>
              </a:rPr>
              <a:t>DOCETAXIL </a:t>
            </a:r>
            <a:r>
              <a:rPr lang="en-US" sz="2800" dirty="0">
                <a:solidFill>
                  <a:prstClr val="black"/>
                </a:solidFill>
              </a:rPr>
              <a:t>                            20 MG</a:t>
            </a:r>
            <a:r>
              <a:rPr lang="ar-SY" sz="2800" dirty="0">
                <a:solidFill>
                  <a:prstClr val="black"/>
                </a:solidFill>
              </a:rPr>
              <a:t>/</a:t>
            </a:r>
            <a:r>
              <a:rPr lang="en-US" sz="2800" dirty="0">
                <a:solidFill>
                  <a:prstClr val="black"/>
                </a:solidFill>
              </a:rPr>
              <a:t>M2 IV WEEKLY</a:t>
            </a:r>
            <a:endParaRPr lang="en-US" sz="2800" dirty="0">
              <a:solidFill>
                <a:srgbClr val="FF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7030A0"/>
                </a:solidFill>
              </a:rPr>
              <a:t>PACLITAXIL+CARBOPLATIN          </a:t>
            </a:r>
            <a:r>
              <a:rPr lang="en-US" sz="2800" dirty="0">
                <a:solidFill>
                  <a:prstClr val="black"/>
                </a:solidFill>
              </a:rPr>
              <a:t>50 MG</a:t>
            </a:r>
            <a:r>
              <a:rPr lang="ar-SY" sz="2800" dirty="0">
                <a:solidFill>
                  <a:prstClr val="black"/>
                </a:solidFill>
              </a:rPr>
              <a:t>/</a:t>
            </a:r>
            <a:r>
              <a:rPr lang="en-US" sz="2800" dirty="0">
                <a:solidFill>
                  <a:prstClr val="black"/>
                </a:solidFill>
              </a:rPr>
              <a:t>M2 + AUC2 IV  WEEKLY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7030A0"/>
                </a:solidFill>
              </a:rPr>
              <a:t>DOCETAXIL+ DOXORUBICIN </a:t>
            </a:r>
            <a:r>
              <a:rPr lang="en-US" sz="2800" dirty="0">
                <a:solidFill>
                  <a:prstClr val="black"/>
                </a:solidFill>
              </a:rPr>
              <a:t>20MG</a:t>
            </a:r>
            <a:r>
              <a:rPr lang="ar-SY" sz="2800" dirty="0">
                <a:solidFill>
                  <a:prstClr val="black"/>
                </a:solidFill>
              </a:rPr>
              <a:t>/</a:t>
            </a:r>
            <a:r>
              <a:rPr lang="en-US" sz="2800" dirty="0">
                <a:solidFill>
                  <a:prstClr val="black"/>
                </a:solidFill>
              </a:rPr>
              <a:t>M2 IV + 20 MG</a:t>
            </a:r>
            <a:r>
              <a:rPr lang="ar-SY" sz="2800" dirty="0">
                <a:solidFill>
                  <a:prstClr val="black"/>
                </a:solidFill>
              </a:rPr>
              <a:t>/</a:t>
            </a:r>
            <a:r>
              <a:rPr lang="en-US" sz="2800" dirty="0">
                <a:solidFill>
                  <a:prstClr val="black"/>
                </a:solidFill>
              </a:rPr>
              <a:t>M2 IV WEEKLY </a:t>
            </a:r>
            <a:endParaRPr lang="ar-SY" sz="2800" dirty="0">
              <a:solidFill>
                <a:prstClr val="black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black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396623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4276B2-6239-57E2-B503-B94ACA84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12712E-77EA-C64F-53BD-27E36EE9A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0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B586D2-0253-107C-E459-16FBEC48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BBC430-D43A-BF49-1AF1-5DF67C73A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8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9D4036-040F-C543-D402-FBC834B1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61A32D-3320-A137-A650-1608F3681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54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976664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</a:rPr>
              <a:t>              MTC (MEDULLARY THYRIOD CANCER)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SYSTEMIC THYRAPY AND PERSONALISED MEDICINE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CABOZANTINIB AND VENDETANIB ARE THE FIRST-LINE SYSTMIC THERAPY FOR PROGRESSIVE METASTATIC MTC 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IN PATIENTS WITH </a:t>
            </a:r>
            <a:r>
              <a:rPr lang="en-US" sz="2800" dirty="0">
                <a:solidFill>
                  <a:srgbClr val="0070C0"/>
                </a:solidFill>
              </a:rPr>
              <a:t>RETM918T OR RAS-MUTANT </a:t>
            </a:r>
            <a:r>
              <a:rPr lang="en-US" sz="2800" dirty="0">
                <a:solidFill>
                  <a:srgbClr val="FF0000"/>
                </a:solidFill>
              </a:rPr>
              <a:t>MTCs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FF0000"/>
                </a:solidFill>
              </a:rPr>
              <a:t>CABOZANTINIB offers significant PES AND OS </a:t>
            </a:r>
            <a:r>
              <a:rPr lang="en-US" sz="2800" dirty="0">
                <a:solidFill>
                  <a:srgbClr val="0070C0"/>
                </a:solidFill>
              </a:rPr>
              <a:t>advantages </a:t>
            </a:r>
            <a:r>
              <a:rPr lang="en-US" sz="2800" dirty="0">
                <a:solidFill>
                  <a:srgbClr val="FF0000"/>
                </a:solidFill>
              </a:rPr>
              <a:t>                     </a:t>
            </a:r>
            <a:r>
              <a:rPr lang="en-US" sz="2800" dirty="0">
                <a:solidFill>
                  <a:srgbClr val="0070C0"/>
                </a:solidFill>
              </a:rPr>
              <a:t>OVER WILD –TYPE </a:t>
            </a:r>
            <a:r>
              <a:rPr lang="en-US" sz="2800" dirty="0">
                <a:solidFill>
                  <a:srgbClr val="FF0000"/>
                </a:solidFill>
              </a:rPr>
              <a:t>MTCs.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There is little evidence to support the use of either </a:t>
            </a:r>
            <a:r>
              <a:rPr lang="en-US" sz="2800" dirty="0">
                <a:solidFill>
                  <a:srgbClr val="FF0000"/>
                </a:solidFill>
              </a:rPr>
              <a:t>chemotherapy or radionuclide therapy </a:t>
            </a:r>
            <a:r>
              <a:rPr lang="en-US" sz="2800" dirty="0">
                <a:solidFill>
                  <a:prstClr val="black"/>
                </a:solidFill>
              </a:rPr>
              <a:t>in patients with MTC although either might be considered </a:t>
            </a:r>
            <a:r>
              <a:rPr lang="en-US" sz="2800" dirty="0">
                <a:solidFill>
                  <a:srgbClr val="FF0000"/>
                </a:solidFill>
              </a:rPr>
              <a:t>when </a:t>
            </a:r>
            <a:r>
              <a:rPr lang="en-US" sz="2800" dirty="0">
                <a:solidFill>
                  <a:srgbClr val="0070C0"/>
                </a:solidFill>
              </a:rPr>
              <a:t>MKI(MULTIKINASE INHIBITOR)are contraindicated</a:t>
            </a:r>
            <a:endParaRPr lang="ar-SY" sz="2800" dirty="0">
              <a:solidFill>
                <a:srgbClr val="0070C0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695275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12D621-F9C2-C14D-B331-F13BD315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BD10B0-E558-824F-4FB5-C33D6F768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34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</p:spPr>
        <p:txBody>
          <a:bodyPr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For MTC patients whose tumors </a:t>
            </a:r>
            <a:r>
              <a:rPr lang="en-US" sz="2800" dirty="0">
                <a:solidFill>
                  <a:srgbClr val="0070C0"/>
                </a:solidFill>
              </a:rPr>
              <a:t>harbor RET MUTATIONS </a:t>
            </a:r>
            <a:r>
              <a:rPr lang="en-US" sz="2800" dirty="0">
                <a:solidFill>
                  <a:prstClr val="black"/>
                </a:solidFill>
              </a:rPr>
              <a:t>known to be sensitive to new more </a:t>
            </a:r>
            <a:r>
              <a:rPr lang="en-US" sz="2800" dirty="0">
                <a:solidFill>
                  <a:srgbClr val="0070C0"/>
                </a:solidFill>
              </a:rPr>
              <a:t>selective RET INHIBITORS</a:t>
            </a:r>
            <a:r>
              <a:rPr lang="en-US" sz="2800" dirty="0">
                <a:solidFill>
                  <a:srgbClr val="FF0000"/>
                </a:solidFill>
              </a:rPr>
              <a:t> ( SELPERCATINIB 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>
                <a:solidFill>
                  <a:srgbClr val="FF0000"/>
                </a:solidFill>
              </a:rPr>
              <a:t>PRALSETINIB ) </a:t>
            </a:r>
            <a:r>
              <a:rPr lang="en-US" sz="2800" dirty="0">
                <a:solidFill>
                  <a:prstClr val="black"/>
                </a:solidFill>
              </a:rPr>
              <a:t>these agents have </a:t>
            </a:r>
            <a:r>
              <a:rPr lang="en-US" sz="2800" dirty="0">
                <a:solidFill>
                  <a:srgbClr val="FF0000"/>
                </a:solidFill>
              </a:rPr>
              <a:t>displaced LENVATINIB AND CABOZATINIB as first line treatment 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SELPERCATINIB</a:t>
            </a:r>
            <a:r>
              <a:rPr lang="en-US" sz="2800" dirty="0">
                <a:solidFill>
                  <a:prstClr val="black"/>
                </a:solidFill>
              </a:rPr>
              <a:t> is an FDA approved </a:t>
            </a:r>
            <a:r>
              <a:rPr lang="en-US" sz="2800" dirty="0">
                <a:solidFill>
                  <a:srgbClr val="0070C0"/>
                </a:solidFill>
              </a:rPr>
              <a:t>selective RET KINASE </a:t>
            </a:r>
            <a:r>
              <a:rPr lang="en-US" sz="2800" dirty="0">
                <a:solidFill>
                  <a:prstClr val="black"/>
                </a:solidFill>
              </a:rPr>
              <a:t>in  </a:t>
            </a:r>
            <a:r>
              <a:rPr lang="en-US" sz="2800" dirty="0">
                <a:solidFill>
                  <a:srgbClr val="0070C0"/>
                </a:solidFill>
              </a:rPr>
              <a:t>inhibitor </a:t>
            </a:r>
            <a:r>
              <a:rPr lang="en-US" sz="2800" dirty="0">
                <a:solidFill>
                  <a:prstClr val="black"/>
                </a:solidFill>
              </a:rPr>
              <a:t> for </a:t>
            </a:r>
            <a:r>
              <a:rPr lang="en-US" sz="2800" dirty="0">
                <a:solidFill>
                  <a:srgbClr val="0070C0"/>
                </a:solidFill>
              </a:rPr>
              <a:t>RET ALTERED MTC AND RET FUSION POSITIVE RADIOACTIVE IODINE- REFRACTORY THYRIOD CANCER WITH ADVENCED OR METASTATIC DISEASE 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76% of these responses for at least 6 months.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The median duration of response was 22 months.</a:t>
            </a:r>
            <a:endParaRPr lang="ar-SY" sz="2800" dirty="0">
              <a:solidFill>
                <a:prstClr val="black"/>
              </a:solidFill>
            </a:endParaRP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005987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784976" cy="5832648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FF0000"/>
                </a:solidFill>
              </a:rPr>
              <a:t>PRALSETINIB</a:t>
            </a:r>
            <a:r>
              <a:rPr lang="en-US" sz="2800" dirty="0">
                <a:solidFill>
                  <a:prstClr val="black"/>
                </a:solidFill>
              </a:rPr>
              <a:t> is an FDA approved </a:t>
            </a:r>
            <a:r>
              <a:rPr lang="en-US" sz="2800" dirty="0">
                <a:solidFill>
                  <a:srgbClr val="0070C0"/>
                </a:solidFill>
              </a:rPr>
              <a:t>selective RET KINASE </a:t>
            </a:r>
            <a:r>
              <a:rPr lang="en-US" sz="2800" dirty="0">
                <a:solidFill>
                  <a:prstClr val="black"/>
                </a:solidFill>
              </a:rPr>
              <a:t>in  </a:t>
            </a:r>
            <a:r>
              <a:rPr lang="en-US" sz="2800" dirty="0">
                <a:solidFill>
                  <a:srgbClr val="0070C0"/>
                </a:solidFill>
              </a:rPr>
              <a:t>inhibitor </a:t>
            </a:r>
            <a:r>
              <a:rPr lang="en-US" sz="2800" dirty="0">
                <a:solidFill>
                  <a:prstClr val="black"/>
                </a:solidFill>
              </a:rPr>
              <a:t> for </a:t>
            </a:r>
            <a:r>
              <a:rPr lang="en-US" sz="2800" dirty="0">
                <a:solidFill>
                  <a:srgbClr val="0070C0"/>
                </a:solidFill>
              </a:rPr>
              <a:t>RET ALTERED MTC AND RET FUSION POSITIVE </a:t>
            </a:r>
            <a:r>
              <a:rPr lang="en-US" sz="2800" dirty="0">
                <a:solidFill>
                  <a:srgbClr val="FF0000"/>
                </a:solidFill>
              </a:rPr>
              <a:t>RADIOACTIVE IODINE- REFRACTORY THYRIOD CANCER WITH ADVENCED OR METASTATIC DISEASE 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80% of these responses for at least 6 months.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The median duration of response had not yet been reached.</a:t>
            </a:r>
            <a:endParaRPr lang="ar-SY" sz="2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836225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434A50-A5A0-531B-4694-8D4C4C1B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BB348E-2D86-2DD3-351C-21AAA1325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25" y="1600200"/>
            <a:ext cx="80555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5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E5D8E6-E8DC-4230-C36E-E8E4C5BD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64829A-FBAE-120D-CDED-4BC32FB1B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65" y="1556792"/>
            <a:ext cx="8637869" cy="48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/>
              <a:t>الملك الذي حمل السيف و القرطاس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96944" cy="5661248"/>
          </a:xfrm>
        </p:spPr>
      </p:pic>
    </p:spTree>
    <p:extLst>
      <p:ext uri="{BB962C8B-B14F-4D97-AF65-F5344CB8AC3E}">
        <p14:creationId xmlns:p14="http://schemas.microsoft.com/office/powerpoint/2010/main" val="1540574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/>
              <a:t>أبو فراس الحمداني التغلبي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ar-SY" dirty="0"/>
              <a:t>أراك عصي الدمع شيمتك الصبر</a:t>
            </a:r>
          </a:p>
          <a:p>
            <a:pPr marL="0" indent="0">
              <a:buNone/>
            </a:pPr>
            <a:r>
              <a:rPr lang="ar-SY" dirty="0"/>
              <a:t>                    أما للهوى نهي عليك ولا أمر؟</a:t>
            </a:r>
          </a:p>
          <a:p>
            <a:pPr marL="0" indent="0">
              <a:buNone/>
            </a:pPr>
            <a:r>
              <a:rPr lang="ar-SY" dirty="0"/>
              <a:t> وقال </a:t>
            </a:r>
            <a:r>
              <a:rPr lang="ar-SY" dirty="0" err="1"/>
              <a:t>أصيحابي</a:t>
            </a:r>
            <a:r>
              <a:rPr lang="ar-SY" dirty="0"/>
              <a:t> : الفرار أو الردى؟</a:t>
            </a:r>
          </a:p>
          <a:p>
            <a:pPr marL="0" indent="0">
              <a:buNone/>
            </a:pPr>
            <a:r>
              <a:rPr lang="ar-SY" dirty="0"/>
              <a:t>                         فقلت أمران أحلاهما مرُ</a:t>
            </a:r>
          </a:p>
          <a:p>
            <a:pPr marL="0" indent="0">
              <a:buNone/>
            </a:pPr>
            <a:r>
              <a:rPr lang="ar-SY" dirty="0"/>
              <a:t> سيذكرني قومي اذا جدً جدٌهم</a:t>
            </a:r>
          </a:p>
          <a:p>
            <a:pPr marL="0" indent="0">
              <a:buNone/>
            </a:pPr>
            <a:r>
              <a:rPr lang="ar-SY" dirty="0"/>
              <a:t>                    وفي الليلة الظلماء يفتقد البدر</a:t>
            </a:r>
          </a:p>
          <a:p>
            <a:pPr marL="0" indent="0">
              <a:buNone/>
            </a:pPr>
            <a:r>
              <a:rPr lang="ar-SY" dirty="0"/>
              <a:t> ونحن أناس لا توسط بيننا </a:t>
            </a:r>
          </a:p>
          <a:p>
            <a:pPr marL="0" indent="0">
              <a:buNone/>
            </a:pPr>
            <a:r>
              <a:rPr lang="ar-SY" dirty="0"/>
              <a:t>                 لنا الصدر دون العالمين أو القبر</a:t>
            </a:r>
          </a:p>
          <a:p>
            <a:pPr marL="0" indent="0">
              <a:buNone/>
            </a:pPr>
            <a:r>
              <a:rPr lang="ar-SY" dirty="0"/>
              <a:t> تهون علينا في المعالي نفوسنا </a:t>
            </a:r>
          </a:p>
          <a:p>
            <a:pPr marL="0" indent="0">
              <a:buNone/>
            </a:pPr>
            <a:r>
              <a:rPr lang="ar-SY" dirty="0"/>
              <a:t>               ومن خطب الحسناء لم يغلها المهر</a:t>
            </a:r>
          </a:p>
          <a:p>
            <a:pPr marL="0" indent="0">
              <a:buNone/>
            </a:pPr>
            <a:r>
              <a:rPr lang="ar-SY" dirty="0"/>
              <a:t> أعزُ بني الدنيا وأعلى ذوي العلا</a:t>
            </a:r>
          </a:p>
          <a:p>
            <a:pPr marL="0" indent="0">
              <a:buNone/>
            </a:pPr>
            <a:r>
              <a:rPr lang="ar-SY" dirty="0"/>
              <a:t>                  وأكرم من فوق التراب ولا فخر</a:t>
            </a:r>
          </a:p>
          <a:p>
            <a:pPr marL="0" indent="0">
              <a:buNone/>
            </a:pP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521450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Y" sz="6600" dirty="0">
                <a:solidFill>
                  <a:srgbClr val="0070C0"/>
                </a:solidFill>
              </a:rPr>
              <a:t>شكرا </a:t>
            </a:r>
            <a:r>
              <a:rPr lang="ar-SY" sz="6600" dirty="0" err="1">
                <a:solidFill>
                  <a:srgbClr val="0070C0"/>
                </a:solidFill>
              </a:rPr>
              <a:t>لاصغاكم</a:t>
            </a:r>
            <a:r>
              <a:rPr lang="ar-SY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38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3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632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b="1" dirty="0">
                <a:solidFill>
                  <a:srgbClr val="000000"/>
                </a:solidFill>
                <a:latin typeface="Open Sans"/>
              </a:rPr>
              <a:t>Table 2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Elements of thyroid ultrasound reporting in nodular thyroid disease.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0070C0"/>
                </a:solidFill>
                <a:latin typeface="Open Sans"/>
              </a:rPr>
              <a:t>1-Thyroid lobes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Echogenicity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 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           Size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(three diameters and volume) 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Presence of substernal extension or compression of cervical structure                                                       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0070C0"/>
                </a:solidFill>
                <a:latin typeface="Open Sans"/>
              </a:rPr>
              <a:t>2- Nodule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Size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 (three diameters and volume) 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Location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(according to the three axes) 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Echogenicity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Composition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           Suspicious and non-suspicious signs if </a:t>
            </a:r>
            <a:r>
              <a:rPr lang="en-US" sz="2200" dirty="0" err="1">
                <a:solidFill>
                  <a:srgbClr val="00B050"/>
                </a:solidFill>
                <a:latin typeface="Open Sans"/>
              </a:rPr>
              <a:t>present</a:t>
            </a:r>
            <a:r>
              <a:rPr lang="en-US" sz="600" dirty="0" err="1">
                <a:solidFill>
                  <a:srgbClr val="00B050"/>
                </a:solidFill>
                <a:latin typeface="Open Sans"/>
              </a:rPr>
              <a:t>a</a:t>
            </a:r>
            <a:r>
              <a:rPr lang="en-US" sz="600" dirty="0">
                <a:solidFill>
                  <a:srgbClr val="00B050"/>
                </a:solidFill>
                <a:latin typeface="Open Sans"/>
              </a:rPr>
              <a:t> </a:t>
            </a:r>
            <a:r>
              <a:rPr lang="en-US" sz="6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600" dirty="0">
                <a:solidFill>
                  <a:prstClr val="black"/>
                </a:solidFill>
                <a:latin typeface="Open Sans"/>
              </a:rPr>
              <a:t>	</a:t>
            </a:r>
            <a:r>
              <a:rPr lang="en-US" sz="600" dirty="0">
                <a:solidFill>
                  <a:srgbClr val="00B050"/>
                </a:solidFill>
                <a:latin typeface="Open Sans"/>
              </a:rPr>
              <a:t>                                           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Possible </a:t>
            </a:r>
            <a:r>
              <a:rPr lang="en-US" sz="2200" dirty="0" err="1">
                <a:solidFill>
                  <a:srgbClr val="00B050"/>
                </a:solidFill>
                <a:latin typeface="Open Sans"/>
              </a:rPr>
              <a:t>extrathyroidal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 extension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0070C0"/>
                </a:solidFill>
                <a:latin typeface="Open Sans"/>
              </a:rPr>
              <a:t>3-Which discrete lesions should be described?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Nodules larger than 10 mm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. 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/>
              </a:rPr>
              <a:t>	                        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Nodules between 5 and 10 mm with suspicious signs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0070C0"/>
                </a:solidFill>
                <a:latin typeface="Open Sans"/>
              </a:rPr>
              <a:t>4-How many nodules should be described in detail?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                                        The largest one and those with suspicious signs if the 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number of nodules is &gt;3 in a </a:t>
            </a:r>
            <a:r>
              <a:rPr lang="en-US" sz="2200" dirty="0" err="1">
                <a:solidFill>
                  <a:srgbClr val="00B050"/>
                </a:solidFill>
                <a:latin typeface="Open Sans"/>
              </a:rPr>
              <a:t>lobe</a:t>
            </a:r>
            <a:r>
              <a:rPr lang="en-US" sz="600" dirty="0" err="1">
                <a:solidFill>
                  <a:srgbClr val="00B050"/>
                </a:solidFill>
                <a:latin typeface="Open Sans"/>
              </a:rPr>
              <a:t>b</a:t>
            </a:r>
            <a:r>
              <a:rPr lang="en-US" sz="600" dirty="0">
                <a:solidFill>
                  <a:srgbClr val="00B050"/>
                </a:solidFill>
                <a:latin typeface="Open Sans"/>
              </a:rPr>
              <a:t> </a:t>
            </a:r>
            <a:r>
              <a:rPr lang="en-US" sz="6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0070C0"/>
                </a:solidFill>
                <a:latin typeface="Open Sans"/>
              </a:rPr>
              <a:t>5-Pathological</a:t>
            </a:r>
            <a:r>
              <a:rPr lang="en-US" sz="600" dirty="0">
                <a:solidFill>
                  <a:srgbClr val="0070C0"/>
                </a:solidFill>
                <a:latin typeface="Open Sans"/>
              </a:rPr>
              <a:t>c </a:t>
            </a:r>
            <a:r>
              <a:rPr lang="en-US" sz="2200" dirty="0">
                <a:solidFill>
                  <a:srgbClr val="0070C0"/>
                </a:solidFill>
                <a:latin typeface="Open Sans"/>
              </a:rPr>
              <a:t>lymph nodes if present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en-US" sz="2200" dirty="0">
                <a:solidFill>
                  <a:srgbClr val="00B050"/>
                </a:solidFill>
                <a:latin typeface="Open Sans"/>
              </a:rPr>
              <a:t>Location, three diameters, features </a:t>
            </a:r>
            <a:r>
              <a:rPr lang="en-US" sz="2200" dirty="0">
                <a:solidFill>
                  <a:srgbClr val="000000"/>
                </a:solidFill>
                <a:latin typeface="Open Sans"/>
              </a:rPr>
              <a:t>	</a:t>
            </a:r>
          </a:p>
          <a:p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368932706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2002</Words>
  <Application>Microsoft Office PowerPoint</Application>
  <PresentationFormat>عرض على الشاشة (4:3)</PresentationFormat>
  <Paragraphs>224</Paragraphs>
  <Slides>62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75" baseType="lpstr">
      <vt:lpstr>AdvOT07517017</vt:lpstr>
      <vt:lpstr>AdvOT0d9ab1db.I</vt:lpstr>
      <vt:lpstr>AdvOT3b30f6db.B</vt:lpstr>
      <vt:lpstr>AdvP4C4E51</vt:lpstr>
      <vt:lpstr>AdvPSMP13</vt:lpstr>
      <vt:lpstr>AdvPSSymbol</vt:lpstr>
      <vt:lpstr>AdvTT2c8ce45a</vt:lpstr>
      <vt:lpstr>Arial</vt:lpstr>
      <vt:lpstr>Calibri</vt:lpstr>
      <vt:lpstr>Calibri Light</vt:lpstr>
      <vt:lpstr>MuseoSans</vt:lpstr>
      <vt:lpstr>Open Sans</vt:lpstr>
      <vt:lpstr>سمة Office</vt:lpstr>
      <vt:lpstr>.</vt:lpstr>
      <vt:lpstr>عرض تقديمي في PowerPoint</vt:lpstr>
      <vt:lpstr>THYROID CANCER.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عرض تقديمي في PowerPoint</vt:lpstr>
      <vt:lpstr>عرض تقديمي في PowerPoint</vt:lpstr>
      <vt:lpstr>THYRIOD CANCER</vt:lpstr>
      <vt:lpstr>عرض تقديمي في PowerPoint</vt:lpstr>
      <vt:lpstr>ASCO 2023:</vt:lpstr>
      <vt:lpstr>.</vt:lpstr>
      <vt:lpstr>عرض تقديمي في PowerPoint</vt:lpstr>
      <vt:lpstr>DIFFERENTIATED THYRIOD CANCER (DTC)</vt:lpstr>
      <vt:lpstr>.</vt:lpstr>
      <vt:lpstr>.</vt:lpstr>
      <vt:lpstr>.</vt:lpstr>
      <vt:lpstr>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. TABLE 1 FDA-approved Drugs in advanced RR-DTC</vt:lpstr>
      <vt:lpstr>عرض تقديمي في PowerPoint</vt:lpstr>
      <vt:lpstr>عرض تقديمي في PowerPoint</vt:lpstr>
      <vt:lpstr>.</vt:lpstr>
      <vt:lpstr>عرض تقديمي في PowerPoint</vt:lpstr>
      <vt:lpstr>.</vt:lpstr>
      <vt:lpstr>sorafenib</vt:lpstr>
      <vt:lpstr>.</vt:lpstr>
      <vt:lpstr>.</vt:lpstr>
      <vt:lpstr>.</vt:lpstr>
      <vt:lpstr>Figure 2 The Kaplan–Meier curve of PFS in 26 patients treated with sorafenib. CI, confidence interval; PFS, progression-free survival..</vt:lpstr>
      <vt:lpstr>Figure 3 Kaplan–Meier curves of PFS according to clinicopathological features. PFS, progression-free survival.</vt:lpstr>
      <vt:lpstr>.</vt:lpstr>
      <vt:lpstr>Adverse events occurring in patients treated with sorafenib.</vt:lpstr>
      <vt:lpstr>عرض تقديمي في PowerPoint</vt:lpstr>
      <vt:lpstr>LENVATINIB</vt:lpstr>
      <vt:lpstr>.</vt:lpstr>
      <vt:lpstr>.</vt:lpstr>
      <vt:lpstr>ANAPLASTIC THYRIOD CANCER</vt:lpstr>
      <vt:lpstr>عرض تقديمي في PowerPoint</vt:lpstr>
      <vt:lpstr>عرض تقديمي في PowerPoint</vt:lpstr>
      <vt:lpstr>عرض تقديمي في PowerPoint</vt:lpstr>
      <vt:lpstr>.</vt:lpstr>
      <vt:lpstr>عرض تقديمي في PowerPoint</vt:lpstr>
      <vt:lpstr>.</vt:lpstr>
      <vt:lpstr>.</vt:lpstr>
      <vt:lpstr>عرض تقديمي في PowerPoint</vt:lpstr>
      <vt:lpstr>عرض تقديمي في PowerPoint</vt:lpstr>
      <vt:lpstr>الملك الذي حمل السيف و القرطاس</vt:lpstr>
      <vt:lpstr>أبو فراس الحمداني التغلبي 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Admin</cp:lastModifiedBy>
  <cp:revision>172</cp:revision>
  <dcterms:created xsi:type="dcterms:W3CDTF">2022-09-27T15:19:57Z</dcterms:created>
  <dcterms:modified xsi:type="dcterms:W3CDTF">2023-12-15T09:30:52Z</dcterms:modified>
</cp:coreProperties>
</file>